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91" r:id="rId6"/>
    <p:sldId id="261" r:id="rId7"/>
    <p:sldId id="262" r:id="rId8"/>
    <p:sldId id="263" r:id="rId9"/>
    <p:sldId id="264" r:id="rId10"/>
    <p:sldId id="265" r:id="rId11"/>
    <p:sldId id="266" r:id="rId12"/>
    <p:sldId id="267" r:id="rId13"/>
    <p:sldId id="268" r:id="rId14"/>
    <p:sldId id="292" r:id="rId15"/>
    <p:sldId id="269" r:id="rId16"/>
    <p:sldId id="270" r:id="rId17"/>
    <p:sldId id="271" r:id="rId18"/>
    <p:sldId id="272" r:id="rId19"/>
    <p:sldId id="273" r:id="rId20"/>
    <p:sldId id="274" r:id="rId21"/>
    <p:sldId id="275" r:id="rId22"/>
    <p:sldId id="293" r:id="rId23"/>
    <p:sldId id="276" r:id="rId24"/>
    <p:sldId id="277" r:id="rId25"/>
    <p:sldId id="278" r:id="rId26"/>
    <p:sldId id="279" r:id="rId27"/>
    <p:sldId id="294" r:id="rId28"/>
    <p:sldId id="280" r:id="rId29"/>
    <p:sldId id="281" r:id="rId30"/>
    <p:sldId id="282" r:id="rId31"/>
    <p:sldId id="283" r:id="rId32"/>
    <p:sldId id="295" r:id="rId33"/>
    <p:sldId id="284" r:id="rId34"/>
    <p:sldId id="285" r:id="rId35"/>
    <p:sldId id="286" r:id="rId36"/>
    <p:sldId id="287" r:id="rId37"/>
    <p:sldId id="288" r:id="rId38"/>
    <p:sldId id="289" r:id="rId39"/>
    <p:sldId id="29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1/29/2018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1/29/2018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image.slidesharecdn.com/assessmentoffetalwellbeing-141113014628-conversion-gate01/95/assessment-of-fetal-wellbeing-56-638.jpg?cb=1415843410"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Antenatal Assessment of </a:t>
            </a:r>
            <a:r>
              <a:rPr lang="en-IN" dirty="0" err="1" smtClean="0"/>
              <a:t>fetal</a:t>
            </a:r>
            <a:r>
              <a:rPr lang="en-IN" dirty="0" smtClean="0"/>
              <a:t> wellbeing</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Majority </a:t>
            </a:r>
            <a:r>
              <a:rPr lang="en-IN" dirty="0" smtClean="0"/>
              <a:t>of </a:t>
            </a:r>
            <a:r>
              <a:rPr lang="en-IN" dirty="0" err="1" smtClean="0"/>
              <a:t>fetal</a:t>
            </a:r>
            <a:r>
              <a:rPr lang="en-IN" dirty="0" smtClean="0"/>
              <a:t> deaths occur in the </a:t>
            </a:r>
            <a:r>
              <a:rPr lang="en-IN" dirty="0" err="1" smtClean="0"/>
              <a:t>antepartum</a:t>
            </a:r>
            <a:r>
              <a:rPr lang="en-IN" dirty="0" smtClean="0"/>
              <a:t> period. </a:t>
            </a:r>
          </a:p>
          <a:p>
            <a:r>
              <a:rPr lang="en-IN" dirty="0" smtClean="0"/>
              <a:t>There </a:t>
            </a:r>
            <a:r>
              <a:rPr lang="en-IN" dirty="0" smtClean="0"/>
              <a:t>is progressive decline in maternal deaths all over the world. Currently more interest is focused to evaluate the </a:t>
            </a:r>
            <a:r>
              <a:rPr lang="en-IN" dirty="0" err="1" smtClean="0"/>
              <a:t>fetal</a:t>
            </a:r>
            <a:r>
              <a:rPr lang="en-IN" dirty="0" smtClean="0"/>
              <a:t> health</a:t>
            </a:r>
            <a:r>
              <a:rPr lang="en-IN" dirty="0" smtClean="0"/>
              <a:t>.</a:t>
            </a:r>
          </a:p>
          <a:p>
            <a:r>
              <a:rPr lang="en-IN" dirty="0" smtClean="0"/>
              <a:t> </a:t>
            </a:r>
            <a:r>
              <a:rPr lang="en-IN" dirty="0" smtClean="0"/>
              <a:t>The primary objective of antenatal assessment is to avoid </a:t>
            </a:r>
            <a:r>
              <a:rPr lang="en-IN" dirty="0" err="1" smtClean="0"/>
              <a:t>fetal</a:t>
            </a:r>
            <a:r>
              <a:rPr lang="en-IN" dirty="0" smtClean="0"/>
              <a:t> death.</a:t>
            </a:r>
            <a:endParaRPr lang="en-IN" dirty="0"/>
          </a:p>
        </p:txBody>
      </p:sp>
      <p:sp>
        <p:nvSpPr>
          <p:cNvPr id="2" name="Title 1"/>
          <p:cNvSpPr>
            <a:spLocks noGrp="1"/>
          </p:cNvSpPr>
          <p:nvPr>
            <p:ph type="title"/>
          </p:nvPr>
        </p:nvSpPr>
        <p:spPr/>
        <p:txBody>
          <a:bodyPr/>
          <a:lstStyle/>
          <a:p>
            <a:r>
              <a:rPr lang="en-IN" dirty="0" smtClean="0"/>
              <a:t>Introduction</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 </a:t>
            </a:r>
            <a:r>
              <a:rPr lang="en-IN" dirty="0" smtClean="0"/>
              <a:t>To ensure satisfactory growth and well being of the </a:t>
            </a:r>
            <a:r>
              <a:rPr lang="en-IN" dirty="0" err="1" smtClean="0"/>
              <a:t>fetus</a:t>
            </a:r>
            <a:r>
              <a:rPr lang="en-IN" dirty="0" smtClean="0"/>
              <a:t> throughout pregnancy</a:t>
            </a:r>
            <a:r>
              <a:rPr lang="en-IN" dirty="0" smtClean="0"/>
              <a:t>.</a:t>
            </a:r>
          </a:p>
          <a:p>
            <a:r>
              <a:rPr lang="en-IN" dirty="0" smtClean="0"/>
              <a:t> To </a:t>
            </a:r>
            <a:r>
              <a:rPr lang="en-IN" dirty="0" smtClean="0"/>
              <a:t>screen out the high risk factors that affect the growth of the </a:t>
            </a:r>
            <a:r>
              <a:rPr lang="en-IN" dirty="0" err="1" smtClean="0"/>
              <a:t>fetus</a:t>
            </a:r>
            <a:r>
              <a:rPr lang="en-IN" dirty="0" smtClean="0"/>
              <a:t>. </a:t>
            </a:r>
            <a:endParaRPr lang="en-IN" dirty="0" smtClean="0"/>
          </a:p>
          <a:p>
            <a:r>
              <a:rPr lang="en-IN" dirty="0" smtClean="0"/>
              <a:t> </a:t>
            </a:r>
            <a:r>
              <a:rPr lang="en-IN" dirty="0" smtClean="0"/>
              <a:t>To detect those congenital abnormalities or inborn metabolic disorders during early pregnancy</a:t>
            </a:r>
            <a:endParaRPr lang="en-IN" dirty="0"/>
          </a:p>
        </p:txBody>
      </p:sp>
      <p:sp>
        <p:nvSpPr>
          <p:cNvPr id="2" name="Title 1"/>
          <p:cNvSpPr>
            <a:spLocks noGrp="1"/>
          </p:cNvSpPr>
          <p:nvPr>
            <p:ph type="title"/>
          </p:nvPr>
        </p:nvSpPr>
        <p:spPr/>
        <p:txBody>
          <a:bodyPr>
            <a:normAutofit fontScale="90000"/>
          </a:bodyPr>
          <a:lstStyle/>
          <a:p>
            <a:r>
              <a:rPr lang="en-IN" dirty="0" smtClean="0"/>
              <a:t>Aims of antenatal </a:t>
            </a:r>
            <a:r>
              <a:rPr lang="en-IN" dirty="0" err="1" smtClean="0"/>
              <a:t>fetal</a:t>
            </a:r>
            <a:r>
              <a:rPr lang="en-IN" dirty="0" smtClean="0"/>
              <a:t> monitoring</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Pregnancy </a:t>
            </a:r>
            <a:r>
              <a:rPr lang="en-IN" dirty="0" smtClean="0"/>
              <a:t>with obstetric complications. </a:t>
            </a:r>
            <a:endParaRPr lang="en-IN" dirty="0" smtClean="0"/>
          </a:p>
          <a:p>
            <a:r>
              <a:rPr lang="en-IN" dirty="0" smtClean="0"/>
              <a:t>Pregnancy </a:t>
            </a:r>
            <a:r>
              <a:rPr lang="en-IN" dirty="0" smtClean="0"/>
              <a:t>with medical complications. </a:t>
            </a:r>
            <a:endParaRPr lang="en-IN" dirty="0" smtClean="0"/>
          </a:p>
          <a:p>
            <a:r>
              <a:rPr lang="en-IN" dirty="0" smtClean="0"/>
              <a:t>Others </a:t>
            </a:r>
            <a:r>
              <a:rPr lang="en-IN" dirty="0" smtClean="0"/>
              <a:t>Routine antenatal testing</a:t>
            </a:r>
            <a:endParaRPr lang="en-IN" dirty="0"/>
          </a:p>
        </p:txBody>
      </p:sp>
      <p:sp>
        <p:nvSpPr>
          <p:cNvPr id="2" name="Title 1"/>
          <p:cNvSpPr>
            <a:spLocks noGrp="1"/>
          </p:cNvSpPr>
          <p:nvPr>
            <p:ph type="title"/>
          </p:nvPr>
        </p:nvSpPr>
        <p:spPr/>
        <p:txBody>
          <a:bodyPr>
            <a:normAutofit fontScale="90000"/>
          </a:bodyPr>
          <a:lstStyle/>
          <a:p>
            <a:r>
              <a:rPr lang="en-IN" dirty="0" smtClean="0"/>
              <a:t>Indications for </a:t>
            </a:r>
            <a:r>
              <a:rPr lang="en-IN" dirty="0" err="1" smtClean="0"/>
              <a:t>antepartum</a:t>
            </a:r>
            <a:r>
              <a:rPr lang="en-IN" dirty="0" smtClean="0"/>
              <a:t> </a:t>
            </a:r>
            <a:r>
              <a:rPr lang="en-IN" dirty="0" err="1" smtClean="0"/>
              <a:t>fetal</a:t>
            </a:r>
            <a:r>
              <a:rPr lang="en-IN" dirty="0" smtClean="0"/>
              <a:t> monitoring</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a:p>
        </p:txBody>
      </p:sp>
      <p:sp>
        <p:nvSpPr>
          <p:cNvPr id="2" name="Title 1"/>
          <p:cNvSpPr>
            <a:spLocks noGrp="1"/>
          </p:cNvSpPr>
          <p:nvPr>
            <p:ph type="title"/>
          </p:nvPr>
        </p:nvSpPr>
        <p:spPr/>
        <p:txBody>
          <a:bodyPr/>
          <a:lstStyle/>
          <a:p>
            <a:endParaRPr lang="en-IN"/>
          </a:p>
        </p:txBody>
      </p:sp>
      <p:pic>
        <p:nvPicPr>
          <p:cNvPr id="1026" name="Picture 2" descr="Assessment in early pregnancy &#10;Biochemical &#10;Cytogenetic Biophysical &#10;11/13/2014 7:44 AM 6 &#10; "/>
          <p:cNvPicPr>
            <a:picLocks noChangeAspect="1" noChangeArrowheads="1"/>
          </p:cNvPicPr>
          <p:nvPr/>
        </p:nvPicPr>
        <p:blipFill>
          <a:blip r:embed="rId2"/>
          <a:srcRect/>
          <a:stretch>
            <a:fillRect/>
          </a:stretch>
        </p:blipFill>
        <p:spPr bwMode="auto">
          <a:xfrm>
            <a:off x="-1" y="0"/>
            <a:ext cx="9134453"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IN" dirty="0" smtClean="0"/>
              <a:t>Maternal </a:t>
            </a:r>
            <a:r>
              <a:rPr lang="en-IN" dirty="0" smtClean="0"/>
              <a:t>serum alpha fetoprotein (MSAFP) </a:t>
            </a:r>
            <a:endParaRPr lang="en-IN" dirty="0" smtClean="0"/>
          </a:p>
          <a:p>
            <a:r>
              <a:rPr lang="en-IN" dirty="0" smtClean="0"/>
              <a:t> </a:t>
            </a:r>
            <a:r>
              <a:rPr lang="en-IN" dirty="0" smtClean="0"/>
              <a:t>AFP is a </a:t>
            </a:r>
            <a:r>
              <a:rPr lang="en-IN" dirty="0" err="1" smtClean="0"/>
              <a:t>oncofetal</a:t>
            </a:r>
            <a:r>
              <a:rPr lang="en-IN" dirty="0" smtClean="0"/>
              <a:t> protein. </a:t>
            </a:r>
            <a:endParaRPr lang="en-IN" dirty="0" smtClean="0"/>
          </a:p>
          <a:p>
            <a:r>
              <a:rPr lang="en-IN" dirty="0" smtClean="0"/>
              <a:t> </a:t>
            </a:r>
            <a:r>
              <a:rPr lang="en-IN" dirty="0" smtClean="0"/>
              <a:t>It is produced by yolk sac and </a:t>
            </a:r>
            <a:r>
              <a:rPr lang="en-IN" dirty="0" err="1" smtClean="0"/>
              <a:t>fetal</a:t>
            </a:r>
            <a:r>
              <a:rPr lang="en-IN" dirty="0" smtClean="0"/>
              <a:t> liver. </a:t>
            </a:r>
            <a:endParaRPr lang="en-IN" dirty="0" smtClean="0"/>
          </a:p>
          <a:p>
            <a:r>
              <a:rPr lang="en-IN" dirty="0" smtClean="0"/>
              <a:t> </a:t>
            </a:r>
            <a:r>
              <a:rPr lang="en-IN" dirty="0" smtClean="0"/>
              <a:t>Highest level of AFP in </a:t>
            </a:r>
            <a:r>
              <a:rPr lang="en-IN" dirty="0" err="1" smtClean="0"/>
              <a:t>fetal</a:t>
            </a:r>
            <a:r>
              <a:rPr lang="en-IN" dirty="0" smtClean="0"/>
              <a:t> serum and amniotic fluid is reached around 13 weeks and thereafter it decreases. </a:t>
            </a:r>
            <a:endParaRPr lang="en-IN" dirty="0" smtClean="0"/>
          </a:p>
          <a:p>
            <a:r>
              <a:rPr lang="en-IN" dirty="0" smtClean="0"/>
              <a:t> </a:t>
            </a:r>
            <a:r>
              <a:rPr lang="en-IN" dirty="0" smtClean="0"/>
              <a:t>Maternal serum level reaches a peak around 32 weeks</a:t>
            </a:r>
            <a:endParaRPr lang="en-IN" dirty="0"/>
          </a:p>
        </p:txBody>
      </p:sp>
      <p:sp>
        <p:nvSpPr>
          <p:cNvPr id="2" name="Title 1"/>
          <p:cNvSpPr>
            <a:spLocks noGrp="1"/>
          </p:cNvSpPr>
          <p:nvPr>
            <p:ph type="title"/>
          </p:nvPr>
        </p:nvSpPr>
        <p:spPr/>
        <p:txBody>
          <a:bodyPr/>
          <a:lstStyle/>
          <a:p>
            <a:r>
              <a:rPr lang="en-IN" dirty="0" smtClean="0"/>
              <a:t>Biochemical</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IN" dirty="0" smtClean="0"/>
              <a:t>Maternal serum alpha fetoprotein (MSAFP) MSAFP level is elevated in a number of conditions: </a:t>
            </a:r>
          </a:p>
          <a:p>
            <a:r>
              <a:rPr lang="en-IN" dirty="0" smtClean="0"/>
              <a:t> </a:t>
            </a:r>
            <a:r>
              <a:rPr lang="en-IN" dirty="0" smtClean="0"/>
              <a:t>Wrong gestational age </a:t>
            </a:r>
          </a:p>
          <a:p>
            <a:r>
              <a:rPr lang="en-IN" dirty="0" smtClean="0"/>
              <a:t>Open </a:t>
            </a:r>
            <a:r>
              <a:rPr lang="en-IN" dirty="0" smtClean="0"/>
              <a:t>neural tube defects (NTDs</a:t>
            </a:r>
            <a:r>
              <a:rPr lang="en-IN" dirty="0" smtClean="0"/>
              <a:t>)</a:t>
            </a:r>
          </a:p>
          <a:p>
            <a:r>
              <a:rPr lang="en-IN" dirty="0" smtClean="0"/>
              <a:t> </a:t>
            </a:r>
            <a:r>
              <a:rPr lang="en-IN" dirty="0" smtClean="0"/>
              <a:t>Multiple pregnancy </a:t>
            </a:r>
          </a:p>
          <a:p>
            <a:r>
              <a:rPr lang="en-IN" dirty="0" smtClean="0"/>
              <a:t>IUFD </a:t>
            </a:r>
          </a:p>
          <a:p>
            <a:r>
              <a:rPr lang="en-IN" dirty="0" smtClean="0"/>
              <a:t> </a:t>
            </a:r>
            <a:r>
              <a:rPr lang="en-IN" dirty="0" smtClean="0"/>
              <a:t>Anterior abdominal wall defects </a:t>
            </a:r>
          </a:p>
          <a:p>
            <a:r>
              <a:rPr lang="en-IN" dirty="0" smtClean="0"/>
              <a:t> </a:t>
            </a:r>
            <a:r>
              <a:rPr lang="en-IN" dirty="0" smtClean="0"/>
              <a:t>Renal anomalies Low levels are found in </a:t>
            </a:r>
            <a:r>
              <a:rPr lang="en-IN" dirty="0" err="1" smtClean="0"/>
              <a:t>trisomies</a:t>
            </a:r>
            <a:r>
              <a:rPr lang="en-IN" dirty="0" smtClean="0"/>
              <a:t> (Down’s syndrome) and gestational </a:t>
            </a:r>
            <a:r>
              <a:rPr lang="en-IN" dirty="0" err="1" smtClean="0"/>
              <a:t>trophoblastic</a:t>
            </a:r>
            <a:r>
              <a:rPr lang="en-IN" dirty="0" smtClean="0"/>
              <a:t> disease</a:t>
            </a:r>
            <a:endParaRPr lang="en-IN" dirty="0"/>
          </a:p>
        </p:txBody>
      </p:sp>
      <p:sp>
        <p:nvSpPr>
          <p:cNvPr id="2" name="Title 1"/>
          <p:cNvSpPr>
            <a:spLocks noGrp="1"/>
          </p:cNvSpPr>
          <p:nvPr>
            <p:ph type="title"/>
          </p:nvPr>
        </p:nvSpPr>
        <p:spPr/>
        <p:txBody>
          <a:bodyPr/>
          <a:lstStyle/>
          <a:p>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 </a:t>
            </a:r>
            <a:r>
              <a:rPr lang="en-IN" dirty="0" smtClean="0"/>
              <a:t>It is a combined biochemical test which includes MSAFP, HCG and UE3(</a:t>
            </a:r>
            <a:r>
              <a:rPr lang="en-IN" dirty="0" err="1" smtClean="0"/>
              <a:t>unconjugated</a:t>
            </a:r>
            <a:r>
              <a:rPr lang="en-IN" dirty="0" smtClean="0"/>
              <a:t> </a:t>
            </a:r>
            <a:r>
              <a:rPr lang="en-IN" dirty="0" err="1" smtClean="0"/>
              <a:t>oestriol</a:t>
            </a:r>
            <a:r>
              <a:rPr lang="en-IN" dirty="0" smtClean="0"/>
              <a:t>). </a:t>
            </a:r>
          </a:p>
          <a:p>
            <a:r>
              <a:rPr lang="en-IN" dirty="0" smtClean="0"/>
              <a:t>It </a:t>
            </a:r>
            <a:r>
              <a:rPr lang="en-IN" dirty="0" smtClean="0"/>
              <a:t>is used for detection of Down’s syndrome. </a:t>
            </a:r>
          </a:p>
          <a:p>
            <a:r>
              <a:rPr lang="en-IN" dirty="0" smtClean="0"/>
              <a:t>In </a:t>
            </a:r>
            <a:r>
              <a:rPr lang="en-IN" dirty="0" smtClean="0"/>
              <a:t>an affected pregnancy level of MSAFP and UE3 tend to be low while that of </a:t>
            </a:r>
            <a:r>
              <a:rPr lang="en-IN" dirty="0" err="1" smtClean="0"/>
              <a:t>hCG</a:t>
            </a:r>
            <a:r>
              <a:rPr lang="en-IN" dirty="0" smtClean="0"/>
              <a:t> is high. </a:t>
            </a:r>
            <a:endParaRPr lang="en-IN" dirty="0" smtClean="0"/>
          </a:p>
          <a:p>
            <a:r>
              <a:rPr lang="en-IN" dirty="0" smtClean="0"/>
              <a:t> </a:t>
            </a:r>
            <a:r>
              <a:rPr lang="en-IN" dirty="0" smtClean="0"/>
              <a:t>It is performed at 15-18 weeks.</a:t>
            </a:r>
            <a:endParaRPr lang="en-IN" dirty="0"/>
          </a:p>
        </p:txBody>
      </p:sp>
      <p:sp>
        <p:nvSpPr>
          <p:cNvPr id="2" name="Title 1"/>
          <p:cNvSpPr>
            <a:spLocks noGrp="1"/>
          </p:cNvSpPr>
          <p:nvPr>
            <p:ph type="title"/>
          </p:nvPr>
        </p:nvSpPr>
        <p:spPr/>
        <p:txBody>
          <a:bodyPr/>
          <a:lstStyle/>
          <a:p>
            <a:r>
              <a:rPr lang="en-IN" dirty="0" smtClean="0"/>
              <a:t>Triple test</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Amniotic </a:t>
            </a:r>
            <a:r>
              <a:rPr lang="en-IN" dirty="0" smtClean="0"/>
              <a:t>fluid Ache level is elevated in most cases of open neural tube defects. It has got better diagnostic value than AFP</a:t>
            </a:r>
            <a:r>
              <a:rPr lang="en-IN" dirty="0" smtClean="0"/>
              <a:t>.</a:t>
            </a:r>
          </a:p>
          <a:p>
            <a:r>
              <a:rPr lang="en-IN" dirty="0" smtClean="0"/>
              <a:t> </a:t>
            </a:r>
            <a:r>
              <a:rPr lang="en-IN" dirty="0" err="1" smtClean="0"/>
              <a:t>Inhibin</a:t>
            </a:r>
            <a:r>
              <a:rPr lang="en-IN" dirty="0" smtClean="0"/>
              <a:t> A is a </a:t>
            </a:r>
            <a:r>
              <a:rPr lang="en-IN" dirty="0" err="1" smtClean="0"/>
              <a:t>dimeric</a:t>
            </a:r>
            <a:r>
              <a:rPr lang="en-IN" dirty="0" smtClean="0"/>
              <a:t> glycoprotein. It is produced by the corpus </a:t>
            </a:r>
            <a:r>
              <a:rPr lang="en-IN" dirty="0" err="1" smtClean="0"/>
              <a:t>luteum</a:t>
            </a:r>
            <a:r>
              <a:rPr lang="en-IN" dirty="0" smtClean="0"/>
              <a:t> and the placenta. Serum level of </a:t>
            </a:r>
            <a:r>
              <a:rPr lang="en-IN" dirty="0" err="1" smtClean="0"/>
              <a:t>inhibin</a:t>
            </a:r>
            <a:r>
              <a:rPr lang="en-IN" dirty="0" smtClean="0"/>
              <a:t> A is raised in women carrying a </a:t>
            </a:r>
            <a:r>
              <a:rPr lang="en-IN" dirty="0" err="1" smtClean="0"/>
              <a:t>fetus</a:t>
            </a:r>
            <a:r>
              <a:rPr lang="en-IN" dirty="0" smtClean="0"/>
              <a:t> with Down syndrome.</a:t>
            </a:r>
            <a:endParaRPr lang="en-IN" dirty="0"/>
          </a:p>
        </p:txBody>
      </p:sp>
      <p:sp>
        <p:nvSpPr>
          <p:cNvPr id="2" name="Title 1"/>
          <p:cNvSpPr>
            <a:spLocks noGrp="1"/>
          </p:cNvSpPr>
          <p:nvPr>
            <p:ph type="title"/>
          </p:nvPr>
        </p:nvSpPr>
        <p:spPr/>
        <p:txBody>
          <a:bodyPr/>
          <a:lstStyle/>
          <a:p>
            <a:r>
              <a:rPr lang="en-IN" dirty="0" smtClean="0"/>
              <a:t>Acetylcholine </a:t>
            </a:r>
            <a:r>
              <a:rPr lang="en-IN" dirty="0" smtClean="0"/>
              <a:t>esterase</a:t>
            </a:r>
            <a:r>
              <a:rPr lang="en-IN" dirty="0" smtClean="0"/>
              <a:t> (</a:t>
            </a:r>
            <a:r>
              <a:rPr lang="en-IN" dirty="0" err="1" smtClean="0"/>
              <a:t>AChE</a:t>
            </a:r>
            <a:r>
              <a:rPr lang="en-IN" dirty="0" smtClean="0"/>
              <a:t>) </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Amniocentesis </a:t>
            </a:r>
          </a:p>
          <a:p>
            <a:r>
              <a:rPr lang="en-IN" dirty="0" err="1" smtClean="0"/>
              <a:t>Chorion</a:t>
            </a:r>
            <a:r>
              <a:rPr lang="en-IN" dirty="0" smtClean="0"/>
              <a:t> </a:t>
            </a:r>
            <a:r>
              <a:rPr lang="en-IN" dirty="0" smtClean="0"/>
              <a:t>villous sampling (CVS</a:t>
            </a:r>
            <a:r>
              <a:rPr lang="en-IN" dirty="0" smtClean="0"/>
              <a:t>)</a:t>
            </a:r>
          </a:p>
          <a:p>
            <a:r>
              <a:rPr lang="en-IN" dirty="0" smtClean="0"/>
              <a:t> </a:t>
            </a:r>
            <a:r>
              <a:rPr lang="en-IN" dirty="0" err="1" smtClean="0"/>
              <a:t>Cordocentesis</a:t>
            </a:r>
            <a:r>
              <a:rPr lang="en-IN" dirty="0" smtClean="0"/>
              <a:t>.</a:t>
            </a:r>
            <a:endParaRPr lang="en-IN" dirty="0"/>
          </a:p>
        </p:txBody>
      </p:sp>
      <p:sp>
        <p:nvSpPr>
          <p:cNvPr id="2" name="Title 1"/>
          <p:cNvSpPr>
            <a:spLocks noGrp="1"/>
          </p:cNvSpPr>
          <p:nvPr>
            <p:ph type="title"/>
          </p:nvPr>
        </p:nvSpPr>
        <p:spPr/>
        <p:txBody>
          <a:bodyPr/>
          <a:lstStyle/>
          <a:p>
            <a:r>
              <a:rPr lang="en-IN" dirty="0" smtClean="0"/>
              <a:t>Prenatal genetic diagnosis</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 </a:t>
            </a:r>
            <a:r>
              <a:rPr lang="en-IN" dirty="0" smtClean="0"/>
              <a:t>Aspiration of amniotic fluid from the pregnant uterus for examination. </a:t>
            </a:r>
          </a:p>
          <a:p>
            <a:r>
              <a:rPr lang="en-IN" dirty="0" smtClean="0"/>
              <a:t>Typically </a:t>
            </a:r>
            <a:r>
              <a:rPr lang="en-IN" dirty="0" smtClean="0"/>
              <a:t>scheduled between the 14th and 16th weeks of pregnancy. </a:t>
            </a:r>
            <a:endParaRPr lang="en-IN" dirty="0" smtClean="0"/>
          </a:p>
          <a:p>
            <a:r>
              <a:rPr lang="en-IN" dirty="0" smtClean="0"/>
              <a:t> </a:t>
            </a:r>
            <a:r>
              <a:rPr lang="en-IN" dirty="0" smtClean="0"/>
              <a:t>An ultrasound is done to determine the position of the </a:t>
            </a:r>
            <a:r>
              <a:rPr lang="en-IN" dirty="0" err="1" smtClean="0"/>
              <a:t>fetus</a:t>
            </a:r>
            <a:r>
              <a:rPr lang="en-IN" dirty="0" smtClean="0"/>
              <a:t> and the location of a pocket of amniotic fluid and the placenta.</a:t>
            </a:r>
            <a:endParaRPr lang="en-IN" dirty="0"/>
          </a:p>
        </p:txBody>
      </p:sp>
      <p:sp>
        <p:nvSpPr>
          <p:cNvPr id="2" name="Title 1"/>
          <p:cNvSpPr>
            <a:spLocks noGrp="1"/>
          </p:cNvSpPr>
          <p:nvPr>
            <p:ph type="title"/>
          </p:nvPr>
        </p:nvSpPr>
        <p:spPr/>
        <p:txBody>
          <a:bodyPr/>
          <a:lstStyle/>
          <a:p>
            <a:r>
              <a:rPr lang="en-IN" dirty="0" smtClean="0"/>
              <a:t>Amniocentesis</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 </a:t>
            </a:r>
            <a:r>
              <a:rPr lang="en-IN" dirty="0" smtClean="0"/>
              <a:t>Alpha-fetoprotein: </a:t>
            </a:r>
            <a:endParaRPr lang="en-IN" dirty="0" smtClean="0"/>
          </a:p>
          <a:p>
            <a:r>
              <a:rPr lang="en-IN" dirty="0" smtClean="0"/>
              <a:t>Increased </a:t>
            </a:r>
            <a:r>
              <a:rPr lang="en-IN" dirty="0" smtClean="0"/>
              <a:t>levels of AFP: open body defect, such as anencephaly, </a:t>
            </a:r>
            <a:r>
              <a:rPr lang="en-IN" dirty="0" err="1" smtClean="0"/>
              <a:t>myelomeningocele</a:t>
            </a:r>
            <a:r>
              <a:rPr lang="en-IN" dirty="0" smtClean="0"/>
              <a:t>, or </a:t>
            </a:r>
            <a:r>
              <a:rPr lang="en-IN" dirty="0" err="1" smtClean="0"/>
              <a:t>omphalocele</a:t>
            </a:r>
            <a:r>
              <a:rPr lang="en-IN" dirty="0" smtClean="0"/>
              <a:t>. </a:t>
            </a:r>
            <a:endParaRPr lang="en-IN" dirty="0" smtClean="0"/>
          </a:p>
          <a:p>
            <a:r>
              <a:rPr lang="en-IN" dirty="0" smtClean="0"/>
              <a:t>Decreased </a:t>
            </a:r>
            <a:r>
              <a:rPr lang="en-IN" dirty="0" smtClean="0"/>
              <a:t>level of AFP: chromosomal defects such as Down syndrome </a:t>
            </a:r>
            <a:endParaRPr lang="en-IN" dirty="0" smtClean="0"/>
          </a:p>
          <a:p>
            <a:r>
              <a:rPr lang="en-IN" dirty="0" smtClean="0"/>
              <a:t> </a:t>
            </a:r>
            <a:r>
              <a:rPr lang="en-IN" dirty="0" smtClean="0"/>
              <a:t>Bilirubin Determination: </a:t>
            </a:r>
            <a:r>
              <a:rPr lang="en-IN" dirty="0" smtClean="0"/>
              <a:t>if </a:t>
            </a:r>
            <a:r>
              <a:rPr lang="en-IN" dirty="0" smtClean="0"/>
              <a:t>a blood incompatibility is suspected.</a:t>
            </a:r>
            <a:endParaRPr lang="en-IN" dirty="0"/>
          </a:p>
        </p:txBody>
      </p:sp>
      <p:sp>
        <p:nvSpPr>
          <p:cNvPr id="2" name="Title 1"/>
          <p:cNvSpPr>
            <a:spLocks noGrp="1"/>
          </p:cNvSpPr>
          <p:nvPr>
            <p:ph type="title"/>
          </p:nvPr>
        </p:nvSpPr>
        <p:spPr/>
        <p:txBody>
          <a:bodyPr/>
          <a:lstStyle/>
          <a:p>
            <a:r>
              <a:rPr lang="en-IN" dirty="0" smtClean="0"/>
              <a:t>Amniocentesis</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IN" dirty="0" smtClean="0"/>
              <a:t>Chromosome </a:t>
            </a:r>
            <a:r>
              <a:rPr lang="en-IN" dirty="0" smtClean="0"/>
              <a:t>analysis: few </a:t>
            </a:r>
            <a:r>
              <a:rPr lang="en-IN" dirty="0" err="1" smtClean="0"/>
              <a:t>fetal</a:t>
            </a:r>
            <a:r>
              <a:rPr lang="en-IN" dirty="0" smtClean="0"/>
              <a:t> skin cells are always present in amniotic fluid. These cells may be cultured and stained for </a:t>
            </a:r>
            <a:r>
              <a:rPr lang="en-IN" dirty="0" err="1" smtClean="0"/>
              <a:t>karyotyping</a:t>
            </a:r>
            <a:r>
              <a:rPr lang="en-IN" dirty="0" smtClean="0"/>
              <a:t> for genetic analysis</a:t>
            </a:r>
            <a:r>
              <a:rPr lang="en-IN" dirty="0" smtClean="0"/>
              <a:t>.</a:t>
            </a:r>
          </a:p>
          <a:p>
            <a:r>
              <a:rPr lang="en-IN" dirty="0" smtClean="0"/>
              <a:t> </a:t>
            </a:r>
            <a:r>
              <a:rPr lang="en-IN" dirty="0" err="1" smtClean="0"/>
              <a:t>Color</a:t>
            </a:r>
            <a:r>
              <a:rPr lang="en-IN" dirty="0" smtClean="0"/>
              <a:t>: . A strong yellow </a:t>
            </a:r>
            <a:r>
              <a:rPr lang="en-IN" dirty="0" err="1" smtClean="0"/>
              <a:t>color</a:t>
            </a:r>
            <a:r>
              <a:rPr lang="en-IN" dirty="0" smtClean="0"/>
              <a:t> suggests a blood incompatibility. A green </a:t>
            </a:r>
            <a:r>
              <a:rPr lang="en-IN" dirty="0" err="1" smtClean="0"/>
              <a:t>color</a:t>
            </a:r>
            <a:r>
              <a:rPr lang="en-IN" dirty="0" smtClean="0"/>
              <a:t> suggests </a:t>
            </a:r>
            <a:r>
              <a:rPr lang="en-IN" dirty="0" err="1" smtClean="0"/>
              <a:t>meconium</a:t>
            </a:r>
            <a:r>
              <a:rPr lang="en-IN" dirty="0" smtClean="0"/>
              <a:t> staining, a phenomenon associated with </a:t>
            </a:r>
            <a:r>
              <a:rPr lang="en-IN" dirty="0" err="1" smtClean="0"/>
              <a:t>fetal</a:t>
            </a:r>
            <a:r>
              <a:rPr lang="en-IN" dirty="0" smtClean="0"/>
              <a:t> distress. </a:t>
            </a:r>
            <a:endParaRPr lang="en-IN" dirty="0" smtClean="0"/>
          </a:p>
          <a:p>
            <a:r>
              <a:rPr lang="en-IN" dirty="0" smtClean="0"/>
              <a:t> </a:t>
            </a:r>
            <a:r>
              <a:rPr lang="en-IN" dirty="0" err="1" smtClean="0"/>
              <a:t>Fetal</a:t>
            </a:r>
            <a:r>
              <a:rPr lang="en-IN" dirty="0" smtClean="0"/>
              <a:t> </a:t>
            </a:r>
            <a:r>
              <a:rPr lang="en-IN" dirty="0" err="1" smtClean="0"/>
              <a:t>fibronectin</a:t>
            </a:r>
            <a:r>
              <a:rPr lang="en-IN" dirty="0" smtClean="0"/>
              <a:t> </a:t>
            </a:r>
            <a:r>
              <a:rPr lang="en-IN" dirty="0" err="1" smtClean="0"/>
              <a:t>Fibronectin</a:t>
            </a:r>
            <a:r>
              <a:rPr lang="en-IN" dirty="0" smtClean="0"/>
              <a:t> is a glycoprotein that plays a part in helping the placenta attach to the uterine </a:t>
            </a:r>
            <a:r>
              <a:rPr lang="en-IN" dirty="0" err="1" smtClean="0"/>
              <a:t>decidua</a:t>
            </a:r>
            <a:r>
              <a:rPr lang="en-IN" dirty="0" smtClean="0"/>
              <a:t>. Detection of </a:t>
            </a:r>
            <a:r>
              <a:rPr lang="en-IN" dirty="0" err="1" smtClean="0"/>
              <a:t>fibronectin</a:t>
            </a:r>
            <a:r>
              <a:rPr lang="en-IN" dirty="0" smtClean="0"/>
              <a:t> in either the amniotic fluid or in the mother’s vagina can serve as an announcement that preterm </a:t>
            </a:r>
            <a:r>
              <a:rPr lang="en-IN" dirty="0" err="1" smtClean="0"/>
              <a:t>labor</a:t>
            </a:r>
            <a:r>
              <a:rPr lang="en-IN" dirty="0" smtClean="0"/>
              <a:t> may be beginning. </a:t>
            </a:r>
            <a:endParaRPr lang="en-IN" dirty="0" smtClean="0"/>
          </a:p>
        </p:txBody>
      </p:sp>
      <p:sp>
        <p:nvSpPr>
          <p:cNvPr id="2" name="Title 1"/>
          <p:cNvSpPr>
            <a:spLocks noGrp="1"/>
          </p:cNvSpPr>
          <p:nvPr>
            <p:ph type="title"/>
          </p:nvPr>
        </p:nvSpPr>
        <p:spPr/>
        <p:txBody>
          <a:bodyPr/>
          <a:lstStyle/>
          <a:p>
            <a:r>
              <a:rPr lang="en-IN" dirty="0" smtClean="0"/>
              <a:t>Amniocentesis cont…</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IN" dirty="0" smtClean="0"/>
              <a:t> Inborn errors of metabolism: can be detected by amniocentesis, for example: </a:t>
            </a:r>
            <a:r>
              <a:rPr lang="en-IN" dirty="0" err="1" smtClean="0"/>
              <a:t>cystinosis</a:t>
            </a:r>
            <a:r>
              <a:rPr lang="en-IN" dirty="0" smtClean="0"/>
              <a:t> and maple syrup urine disease (amino acid disorders).• Lecithin/</a:t>
            </a:r>
            <a:r>
              <a:rPr lang="en-IN" dirty="0" err="1" smtClean="0"/>
              <a:t>Sphingomyelin</a:t>
            </a:r>
            <a:r>
              <a:rPr lang="en-IN" dirty="0" smtClean="0"/>
              <a:t> Ratio: </a:t>
            </a:r>
          </a:p>
          <a:p>
            <a:r>
              <a:rPr lang="en-IN" dirty="0" smtClean="0"/>
              <a:t>Lecithin and </a:t>
            </a:r>
            <a:r>
              <a:rPr lang="en-IN" dirty="0" err="1" smtClean="0"/>
              <a:t>sphingomyelin</a:t>
            </a:r>
            <a:r>
              <a:rPr lang="en-IN" dirty="0" smtClean="0"/>
              <a:t> are the protein components of the lung enzyme surfactant that the alveoli begin to form at the 22nd to 24th weeks of pregnancy</a:t>
            </a:r>
          </a:p>
          <a:p>
            <a:r>
              <a:rPr lang="en-IN" dirty="0" smtClean="0"/>
              <a:t>.After amniocentesis, the L/S ratio may be determined quickly by a shake test. An L/S ratio of 2:1 is traditionally accepted as lung maturity. </a:t>
            </a:r>
          </a:p>
          <a:p>
            <a:endParaRPr lang="en-IN" dirty="0"/>
          </a:p>
        </p:txBody>
      </p:sp>
      <p:sp>
        <p:nvSpPr>
          <p:cNvPr id="2" name="Title 1"/>
          <p:cNvSpPr>
            <a:spLocks noGrp="1"/>
          </p:cNvSpPr>
          <p:nvPr>
            <p:ph type="title"/>
          </p:nvPr>
        </p:nvSpPr>
        <p:spPr/>
        <p:txBody>
          <a:bodyPr/>
          <a:lstStyle/>
          <a:p>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IN" dirty="0" smtClean="0"/>
              <a:t>CVS </a:t>
            </a:r>
            <a:r>
              <a:rPr lang="en-IN" dirty="0" smtClean="0"/>
              <a:t>is performed for prenatal diagnosis of genetic disorders</a:t>
            </a:r>
            <a:r>
              <a:rPr lang="en-IN" dirty="0" smtClean="0"/>
              <a:t>.</a:t>
            </a:r>
          </a:p>
          <a:p>
            <a:r>
              <a:rPr lang="en-IN" dirty="0" smtClean="0"/>
              <a:t> It </a:t>
            </a:r>
            <a:r>
              <a:rPr lang="en-IN" dirty="0" smtClean="0"/>
              <a:t>is carried out </a:t>
            </a:r>
            <a:r>
              <a:rPr lang="en-IN" dirty="0" err="1" smtClean="0"/>
              <a:t>transcervically</a:t>
            </a:r>
            <a:r>
              <a:rPr lang="en-IN" dirty="0" smtClean="0"/>
              <a:t> between 10-12 weeks and </a:t>
            </a:r>
            <a:r>
              <a:rPr lang="en-IN" dirty="0" err="1" smtClean="0"/>
              <a:t>transabdominally</a:t>
            </a:r>
            <a:r>
              <a:rPr lang="en-IN" dirty="0" smtClean="0"/>
              <a:t> from 10 weeks to term</a:t>
            </a:r>
            <a:r>
              <a:rPr lang="en-IN" dirty="0" smtClean="0"/>
              <a:t>.</a:t>
            </a:r>
          </a:p>
          <a:p>
            <a:r>
              <a:rPr lang="en-IN" dirty="0" smtClean="0"/>
              <a:t>  </a:t>
            </a:r>
            <a:r>
              <a:rPr lang="en-IN" dirty="0" smtClean="0"/>
              <a:t>A few </a:t>
            </a:r>
            <a:r>
              <a:rPr lang="en-IN" dirty="0" err="1" smtClean="0"/>
              <a:t>villi</a:t>
            </a:r>
            <a:r>
              <a:rPr lang="en-IN" dirty="0" smtClean="0"/>
              <a:t> are collected from the </a:t>
            </a:r>
            <a:r>
              <a:rPr lang="en-IN" dirty="0" err="1" smtClean="0"/>
              <a:t>chorion</a:t>
            </a:r>
            <a:r>
              <a:rPr lang="en-IN" dirty="0" smtClean="0"/>
              <a:t> </a:t>
            </a:r>
            <a:r>
              <a:rPr lang="en-IN" dirty="0" err="1" smtClean="0"/>
              <a:t>frondosum</a:t>
            </a:r>
            <a:r>
              <a:rPr lang="en-IN" dirty="0" smtClean="0"/>
              <a:t> under ultrasonic guidance. </a:t>
            </a:r>
            <a:endParaRPr lang="en-IN" dirty="0" smtClean="0"/>
          </a:p>
          <a:p>
            <a:r>
              <a:rPr lang="en-IN" dirty="0" smtClean="0"/>
              <a:t> </a:t>
            </a:r>
            <a:r>
              <a:rPr lang="en-IN" dirty="0" smtClean="0"/>
              <a:t>While it provides earlier diagnosis than amniotic fluid studies, complications like </a:t>
            </a:r>
            <a:r>
              <a:rPr lang="en-IN" dirty="0" err="1" smtClean="0"/>
              <a:t>fetal</a:t>
            </a:r>
            <a:r>
              <a:rPr lang="en-IN" dirty="0" smtClean="0"/>
              <a:t> loss(1-2%), </a:t>
            </a:r>
            <a:r>
              <a:rPr lang="en-IN" dirty="0" err="1" smtClean="0"/>
              <a:t>oromandibular</a:t>
            </a:r>
            <a:r>
              <a:rPr lang="en-IN" dirty="0" smtClean="0"/>
              <a:t> limb deformities or vaginal bleeding are higher</a:t>
            </a:r>
            <a:endParaRPr lang="en-IN" dirty="0"/>
          </a:p>
        </p:txBody>
      </p:sp>
      <p:sp>
        <p:nvSpPr>
          <p:cNvPr id="2" name="Title 1"/>
          <p:cNvSpPr>
            <a:spLocks noGrp="1"/>
          </p:cNvSpPr>
          <p:nvPr>
            <p:ph type="title"/>
          </p:nvPr>
        </p:nvSpPr>
        <p:spPr/>
        <p:txBody>
          <a:bodyPr/>
          <a:lstStyle/>
          <a:p>
            <a:r>
              <a:rPr lang="en-IN" dirty="0" smtClean="0"/>
              <a:t>Chorionic </a:t>
            </a:r>
            <a:r>
              <a:rPr lang="en-IN" dirty="0" err="1" smtClean="0"/>
              <a:t>villus</a:t>
            </a:r>
            <a:r>
              <a:rPr lang="en-IN" dirty="0" smtClean="0"/>
              <a:t> sampling</a:t>
            </a: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IN" dirty="0" smtClean="0"/>
              <a:t>This </a:t>
            </a:r>
            <a:r>
              <a:rPr lang="en-IN" dirty="0" smtClean="0"/>
              <a:t>technique is used to take a sample of </a:t>
            </a:r>
            <a:r>
              <a:rPr lang="en-IN" dirty="0" err="1" smtClean="0"/>
              <a:t>fetal</a:t>
            </a:r>
            <a:r>
              <a:rPr lang="en-IN" dirty="0" smtClean="0"/>
              <a:t> blood during pregnancy in order to screen for chromosomal abnormalities, </a:t>
            </a:r>
            <a:r>
              <a:rPr lang="en-IN" dirty="0" err="1" smtClean="0"/>
              <a:t>hemoglobinopathies</a:t>
            </a:r>
            <a:r>
              <a:rPr lang="en-IN" dirty="0" smtClean="0"/>
              <a:t> and other disorders affecting blood or cells</a:t>
            </a:r>
            <a:r>
              <a:rPr lang="en-IN" dirty="0" smtClean="0"/>
              <a:t>.</a:t>
            </a:r>
          </a:p>
          <a:p>
            <a:r>
              <a:rPr lang="en-IN" dirty="0" smtClean="0"/>
              <a:t>  </a:t>
            </a:r>
            <a:r>
              <a:rPr lang="en-IN" dirty="0" smtClean="0"/>
              <a:t>It is performed under local </a:t>
            </a:r>
            <a:r>
              <a:rPr lang="en-IN" dirty="0" err="1" smtClean="0"/>
              <a:t>anaesthestic</a:t>
            </a:r>
            <a:r>
              <a:rPr lang="en-IN" dirty="0" smtClean="0"/>
              <a:t> usually after 18 weeks gestation. </a:t>
            </a:r>
            <a:endParaRPr lang="en-IN" dirty="0" smtClean="0"/>
          </a:p>
          <a:p>
            <a:r>
              <a:rPr lang="en-IN" dirty="0" smtClean="0"/>
              <a:t>Risks</a:t>
            </a:r>
            <a:r>
              <a:rPr lang="en-IN" dirty="0" smtClean="0"/>
              <a:t>: the invasive procedure may lead to abortion, preterm labour and intrauterine </a:t>
            </a:r>
            <a:r>
              <a:rPr lang="en-IN" dirty="0" err="1" smtClean="0"/>
              <a:t>fetal</a:t>
            </a:r>
            <a:r>
              <a:rPr lang="en-IN" dirty="0" smtClean="0"/>
              <a:t> death. These may be due to bleeding, cord haematoma formation, infection or preterm rupture of membranes. </a:t>
            </a:r>
            <a:endParaRPr lang="en-IN" dirty="0"/>
          </a:p>
        </p:txBody>
      </p:sp>
      <p:sp>
        <p:nvSpPr>
          <p:cNvPr id="2" name="Title 1"/>
          <p:cNvSpPr>
            <a:spLocks noGrp="1"/>
          </p:cNvSpPr>
          <p:nvPr>
            <p:ph type="title"/>
          </p:nvPr>
        </p:nvSpPr>
        <p:spPr/>
        <p:txBody>
          <a:bodyPr>
            <a:normAutofit fontScale="90000"/>
          </a:bodyPr>
          <a:lstStyle/>
          <a:p>
            <a:r>
              <a:rPr lang="en-IN" dirty="0" err="1" smtClean="0"/>
              <a:t>Fetal</a:t>
            </a:r>
            <a:r>
              <a:rPr lang="en-IN" dirty="0" smtClean="0"/>
              <a:t> </a:t>
            </a:r>
            <a:r>
              <a:rPr lang="en-IN" dirty="0" smtClean="0"/>
              <a:t>blood sampling (</a:t>
            </a:r>
            <a:r>
              <a:rPr lang="en-IN" dirty="0" err="1" smtClean="0"/>
              <a:t>cordocentesis</a:t>
            </a:r>
            <a:r>
              <a:rPr lang="en-IN" dirty="0" smtClean="0"/>
              <a:t>)</a:t>
            </a:r>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IN" dirty="0" smtClean="0"/>
              <a:t>All </a:t>
            </a:r>
            <a:r>
              <a:rPr lang="en-IN" dirty="0" smtClean="0"/>
              <a:t>the information as obtained in amniocentesis or </a:t>
            </a:r>
            <a:r>
              <a:rPr lang="en-IN" dirty="0" err="1" smtClean="0"/>
              <a:t>chorion</a:t>
            </a:r>
            <a:r>
              <a:rPr lang="en-IN" dirty="0" smtClean="0"/>
              <a:t> </a:t>
            </a:r>
            <a:r>
              <a:rPr lang="en-IN" dirty="0" err="1" smtClean="0"/>
              <a:t>villus</a:t>
            </a:r>
            <a:r>
              <a:rPr lang="en-IN" dirty="0" smtClean="0"/>
              <a:t> sampling, could be gathered. Additional values are mentioned below: </a:t>
            </a:r>
            <a:endParaRPr lang="en-IN" dirty="0" smtClean="0"/>
          </a:p>
          <a:p>
            <a:r>
              <a:rPr lang="en-IN" dirty="0" smtClean="0"/>
              <a:t> </a:t>
            </a:r>
            <a:r>
              <a:rPr lang="en-IN" dirty="0" err="1" smtClean="0"/>
              <a:t>Hematological</a:t>
            </a:r>
            <a:r>
              <a:rPr lang="en-IN" dirty="0" smtClean="0"/>
              <a:t>- for </a:t>
            </a:r>
            <a:r>
              <a:rPr lang="en-IN" dirty="0" err="1" smtClean="0"/>
              <a:t>fetal</a:t>
            </a:r>
            <a:r>
              <a:rPr lang="en-IN" dirty="0" smtClean="0"/>
              <a:t> anaemia, bleeding disorders (</a:t>
            </a:r>
            <a:r>
              <a:rPr lang="en-IN" dirty="0" err="1" smtClean="0"/>
              <a:t>autoimmine</a:t>
            </a:r>
            <a:r>
              <a:rPr lang="en-IN" dirty="0" smtClean="0"/>
              <a:t> thrombocytopenia), rhesus disease. </a:t>
            </a:r>
            <a:endParaRPr lang="en-IN" dirty="0" smtClean="0"/>
          </a:p>
          <a:p>
            <a:r>
              <a:rPr lang="en-IN" dirty="0" smtClean="0"/>
              <a:t> </a:t>
            </a:r>
            <a:r>
              <a:rPr lang="en-IN" dirty="0" err="1" smtClean="0"/>
              <a:t>Fetal</a:t>
            </a:r>
            <a:r>
              <a:rPr lang="en-IN" dirty="0" smtClean="0"/>
              <a:t> infections- toxoplasmosis, viral infections </a:t>
            </a:r>
            <a:r>
              <a:rPr lang="en-IN" dirty="0" smtClean="0"/>
              <a:t> </a:t>
            </a:r>
            <a:r>
              <a:rPr lang="en-IN" dirty="0" err="1" smtClean="0"/>
              <a:t>Fetal</a:t>
            </a:r>
            <a:r>
              <a:rPr lang="en-IN" dirty="0" smtClean="0"/>
              <a:t> blood gas and acid base status- in </a:t>
            </a:r>
            <a:r>
              <a:rPr lang="en-IN" dirty="0" err="1" smtClean="0"/>
              <a:t>fetal</a:t>
            </a:r>
            <a:r>
              <a:rPr lang="en-IN" dirty="0" smtClean="0"/>
              <a:t> growth </a:t>
            </a:r>
            <a:r>
              <a:rPr lang="en-IN" dirty="0" err="1" smtClean="0"/>
              <a:t>restricition</a:t>
            </a:r>
            <a:r>
              <a:rPr lang="en-IN" dirty="0" smtClean="0"/>
              <a:t> </a:t>
            </a:r>
            <a:endParaRPr lang="en-IN" dirty="0" smtClean="0"/>
          </a:p>
          <a:p>
            <a:r>
              <a:rPr lang="en-IN" dirty="0" smtClean="0"/>
              <a:t> </a:t>
            </a:r>
            <a:r>
              <a:rPr lang="en-IN" dirty="0" err="1" smtClean="0"/>
              <a:t>Fetal</a:t>
            </a:r>
            <a:r>
              <a:rPr lang="en-IN" dirty="0" smtClean="0"/>
              <a:t> therapy- blood transfusion</a:t>
            </a:r>
            <a:endParaRPr lang="en-IN" dirty="0"/>
          </a:p>
        </p:txBody>
      </p:sp>
      <p:sp>
        <p:nvSpPr>
          <p:cNvPr id="2" name="Title 1"/>
          <p:cNvSpPr>
            <a:spLocks noGrp="1"/>
          </p:cNvSpPr>
          <p:nvPr>
            <p:ph type="title"/>
          </p:nvPr>
        </p:nvSpPr>
        <p:spPr/>
        <p:txBody>
          <a:bodyPr/>
          <a:lstStyle/>
          <a:p>
            <a:r>
              <a:rPr lang="en-IN" dirty="0" err="1" smtClean="0"/>
              <a:t>Fetal</a:t>
            </a:r>
            <a:r>
              <a:rPr lang="en-IN" dirty="0" smtClean="0"/>
              <a:t> blood sampling cont…</a:t>
            </a: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IN" dirty="0" err="1" smtClean="0"/>
              <a:t>Ultrasonographic</a:t>
            </a:r>
            <a:r>
              <a:rPr lang="en-IN" dirty="0" smtClean="0"/>
              <a:t> </a:t>
            </a:r>
            <a:r>
              <a:rPr lang="en-IN" dirty="0" smtClean="0"/>
              <a:t>examination of the </a:t>
            </a:r>
            <a:r>
              <a:rPr lang="en-IN" dirty="0" err="1" smtClean="0"/>
              <a:t>fetus</a:t>
            </a:r>
            <a:r>
              <a:rPr lang="en-IN" dirty="0" smtClean="0"/>
              <a:t> in the early (10-14 weeks) pregnancy can detect </a:t>
            </a:r>
            <a:r>
              <a:rPr lang="en-IN" dirty="0" err="1" smtClean="0"/>
              <a:t>fetal</a:t>
            </a:r>
            <a:r>
              <a:rPr lang="en-IN" dirty="0" smtClean="0"/>
              <a:t> anomalies. </a:t>
            </a:r>
            <a:endParaRPr lang="en-IN" dirty="0" smtClean="0"/>
          </a:p>
          <a:p>
            <a:r>
              <a:rPr lang="en-IN" dirty="0" smtClean="0"/>
              <a:t>Crown-rump </a:t>
            </a:r>
            <a:r>
              <a:rPr lang="en-IN" dirty="0" smtClean="0"/>
              <a:t>length (CRL) smaller than the gestational age is associated with the risk of chromosomal anomalies (</a:t>
            </a:r>
            <a:r>
              <a:rPr lang="en-IN" dirty="0" err="1" smtClean="0"/>
              <a:t>trisomy</a:t>
            </a:r>
            <a:r>
              <a:rPr lang="en-IN" dirty="0" smtClean="0"/>
              <a:t> or </a:t>
            </a:r>
            <a:r>
              <a:rPr lang="en-IN" dirty="0" err="1" smtClean="0"/>
              <a:t>triploidy</a:t>
            </a:r>
            <a:r>
              <a:rPr lang="en-IN" dirty="0" smtClean="0"/>
              <a:t>).</a:t>
            </a:r>
          </a:p>
          <a:p>
            <a:r>
              <a:rPr lang="en-IN" dirty="0" smtClean="0"/>
              <a:t>  </a:t>
            </a:r>
            <a:r>
              <a:rPr lang="en-IN" dirty="0" smtClean="0"/>
              <a:t>Increased </a:t>
            </a:r>
            <a:r>
              <a:rPr lang="en-IN" dirty="0" err="1" smtClean="0"/>
              <a:t>nuchal</a:t>
            </a:r>
            <a:r>
              <a:rPr lang="en-IN" dirty="0" smtClean="0"/>
              <a:t> translucency (soft tissue marker) at 10-14 weeks is associated with many chromosomal abnormalities (</a:t>
            </a:r>
            <a:r>
              <a:rPr lang="en-IN" dirty="0" err="1" smtClean="0"/>
              <a:t>trisomy</a:t>
            </a:r>
            <a:r>
              <a:rPr lang="en-IN" dirty="0" smtClean="0"/>
              <a:t>, </a:t>
            </a:r>
            <a:r>
              <a:rPr lang="en-IN" dirty="0" err="1" smtClean="0"/>
              <a:t>monosomy</a:t>
            </a:r>
            <a:r>
              <a:rPr lang="en-IN" dirty="0" smtClean="0"/>
              <a:t>, </a:t>
            </a:r>
            <a:r>
              <a:rPr lang="en-IN" dirty="0" err="1" smtClean="0"/>
              <a:t>triploidy</a:t>
            </a:r>
            <a:endParaRPr lang="en-IN" dirty="0"/>
          </a:p>
        </p:txBody>
      </p:sp>
      <p:sp>
        <p:nvSpPr>
          <p:cNvPr id="2" name="Title 1"/>
          <p:cNvSpPr>
            <a:spLocks noGrp="1"/>
          </p:cNvSpPr>
          <p:nvPr>
            <p:ph type="title"/>
          </p:nvPr>
        </p:nvSpPr>
        <p:spPr/>
        <p:txBody>
          <a:bodyPr/>
          <a:lstStyle/>
          <a:p>
            <a:r>
              <a:rPr lang="en-IN" dirty="0" smtClean="0"/>
              <a:t>Biophysical</a:t>
            </a:r>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The </a:t>
            </a:r>
            <a:r>
              <a:rPr lang="en-IN" dirty="0" smtClean="0"/>
              <a:t>clinical assessment of </a:t>
            </a:r>
            <a:r>
              <a:rPr lang="en-IN" dirty="0" err="1" smtClean="0"/>
              <a:t>fetal</a:t>
            </a:r>
            <a:r>
              <a:rPr lang="en-IN" dirty="0" smtClean="0"/>
              <a:t> growth can be evaluated by the following parameters: </a:t>
            </a:r>
            <a:endParaRPr lang="en-IN" dirty="0" smtClean="0"/>
          </a:p>
          <a:p>
            <a:r>
              <a:rPr lang="en-IN" dirty="0" smtClean="0"/>
              <a:t>Maternal </a:t>
            </a:r>
            <a:r>
              <a:rPr lang="en-IN" dirty="0" smtClean="0"/>
              <a:t>weight </a:t>
            </a:r>
            <a:r>
              <a:rPr lang="en-IN" dirty="0" smtClean="0"/>
              <a:t>gain</a:t>
            </a:r>
          </a:p>
          <a:p>
            <a:r>
              <a:rPr lang="en-IN" dirty="0" smtClean="0"/>
              <a:t> Blood pressure</a:t>
            </a:r>
          </a:p>
          <a:p>
            <a:r>
              <a:rPr lang="en-IN" dirty="0" smtClean="0"/>
              <a:t> Assessment </a:t>
            </a:r>
            <a:r>
              <a:rPr lang="en-IN" dirty="0" smtClean="0"/>
              <a:t>of the size of the uterus and height of the </a:t>
            </a:r>
            <a:r>
              <a:rPr lang="en-IN" dirty="0" err="1" smtClean="0"/>
              <a:t>fundus</a:t>
            </a:r>
            <a:r>
              <a:rPr lang="en-IN" dirty="0" smtClean="0"/>
              <a:t> </a:t>
            </a:r>
            <a:endParaRPr lang="en-IN" dirty="0" smtClean="0"/>
          </a:p>
          <a:p>
            <a:r>
              <a:rPr lang="en-IN" dirty="0" smtClean="0"/>
              <a:t>Clinical </a:t>
            </a:r>
            <a:r>
              <a:rPr lang="en-IN" dirty="0" smtClean="0"/>
              <a:t>assessment of excess liquor</a:t>
            </a:r>
            <a:endParaRPr lang="en-IN" dirty="0"/>
          </a:p>
        </p:txBody>
      </p:sp>
      <p:sp>
        <p:nvSpPr>
          <p:cNvPr id="2" name="Title 1"/>
          <p:cNvSpPr>
            <a:spLocks noGrp="1"/>
          </p:cNvSpPr>
          <p:nvPr>
            <p:ph type="title"/>
          </p:nvPr>
        </p:nvSpPr>
        <p:spPr/>
        <p:txBody>
          <a:bodyPr/>
          <a:lstStyle/>
          <a:p>
            <a:r>
              <a:rPr lang="en-IN" dirty="0" smtClean="0"/>
              <a:t>Clinical method</a:t>
            </a:r>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IN" dirty="0" smtClean="0"/>
              <a:t> </a:t>
            </a:r>
            <a:r>
              <a:rPr lang="en-IN" dirty="0" smtClean="0"/>
              <a:t>Biophysical profile is a screening test for </a:t>
            </a:r>
            <a:r>
              <a:rPr lang="en-IN" dirty="0" err="1" smtClean="0"/>
              <a:t>uteroplacental</a:t>
            </a:r>
            <a:r>
              <a:rPr lang="en-IN" dirty="0" smtClean="0"/>
              <a:t> </a:t>
            </a:r>
            <a:r>
              <a:rPr lang="en-IN" dirty="0" err="1" smtClean="0"/>
              <a:t>insufficieny</a:t>
            </a:r>
            <a:r>
              <a:rPr lang="en-IN" dirty="0" smtClean="0"/>
              <a:t>. </a:t>
            </a:r>
            <a:r>
              <a:rPr lang="en-IN" dirty="0" smtClean="0"/>
              <a:t> </a:t>
            </a:r>
            <a:r>
              <a:rPr lang="en-IN" dirty="0" smtClean="0"/>
              <a:t>The following biophysical tests are used: </a:t>
            </a:r>
            <a:endParaRPr lang="en-IN" dirty="0" smtClean="0"/>
          </a:p>
          <a:p>
            <a:pPr>
              <a:buNone/>
            </a:pPr>
            <a:r>
              <a:rPr lang="en-IN" dirty="0" smtClean="0"/>
              <a:t>1</a:t>
            </a:r>
            <a:r>
              <a:rPr lang="en-IN" dirty="0" smtClean="0"/>
              <a:t>. </a:t>
            </a:r>
            <a:r>
              <a:rPr lang="en-IN" dirty="0" err="1" smtClean="0"/>
              <a:t>Fetal</a:t>
            </a:r>
            <a:r>
              <a:rPr lang="en-IN" dirty="0" smtClean="0"/>
              <a:t> movement count </a:t>
            </a:r>
            <a:endParaRPr lang="en-IN" dirty="0" smtClean="0"/>
          </a:p>
          <a:p>
            <a:pPr>
              <a:buNone/>
            </a:pPr>
            <a:r>
              <a:rPr lang="en-IN" dirty="0" smtClean="0"/>
              <a:t>2</a:t>
            </a:r>
            <a:r>
              <a:rPr lang="en-IN" dirty="0" smtClean="0"/>
              <a:t>. </a:t>
            </a:r>
            <a:r>
              <a:rPr lang="en-IN" dirty="0" err="1" smtClean="0"/>
              <a:t>Cardiotocography</a:t>
            </a:r>
            <a:r>
              <a:rPr lang="en-IN" dirty="0" smtClean="0"/>
              <a:t> </a:t>
            </a:r>
            <a:endParaRPr lang="en-IN" dirty="0" smtClean="0"/>
          </a:p>
          <a:p>
            <a:pPr>
              <a:buNone/>
            </a:pPr>
            <a:r>
              <a:rPr lang="en-IN" dirty="0" smtClean="0"/>
              <a:t>3</a:t>
            </a:r>
            <a:r>
              <a:rPr lang="en-IN" dirty="0" smtClean="0"/>
              <a:t>. Non stress test (NST) </a:t>
            </a:r>
            <a:endParaRPr lang="en-IN" dirty="0" smtClean="0"/>
          </a:p>
          <a:p>
            <a:pPr>
              <a:buNone/>
            </a:pPr>
            <a:r>
              <a:rPr lang="en-IN" dirty="0" smtClean="0"/>
              <a:t>4</a:t>
            </a:r>
            <a:r>
              <a:rPr lang="en-IN" dirty="0" smtClean="0"/>
              <a:t>. </a:t>
            </a:r>
            <a:r>
              <a:rPr lang="en-IN" dirty="0" err="1" smtClean="0"/>
              <a:t>Fetal</a:t>
            </a:r>
            <a:r>
              <a:rPr lang="en-IN" dirty="0" smtClean="0"/>
              <a:t> biophysical profile (BPP) </a:t>
            </a:r>
            <a:endParaRPr lang="en-IN" dirty="0" smtClean="0"/>
          </a:p>
          <a:p>
            <a:pPr>
              <a:buNone/>
            </a:pPr>
            <a:r>
              <a:rPr lang="en-IN" dirty="0" smtClean="0"/>
              <a:t>5</a:t>
            </a:r>
            <a:r>
              <a:rPr lang="en-IN" dirty="0" smtClean="0"/>
              <a:t>. Doppler ultrasound </a:t>
            </a:r>
            <a:endParaRPr lang="en-IN" dirty="0" smtClean="0"/>
          </a:p>
          <a:p>
            <a:pPr>
              <a:buNone/>
            </a:pPr>
            <a:r>
              <a:rPr lang="en-IN" dirty="0" smtClean="0"/>
              <a:t>6</a:t>
            </a:r>
            <a:r>
              <a:rPr lang="en-IN" dirty="0" smtClean="0"/>
              <a:t>. </a:t>
            </a:r>
            <a:r>
              <a:rPr lang="en-IN" dirty="0" err="1" smtClean="0"/>
              <a:t>Vibroacoustic</a:t>
            </a:r>
            <a:r>
              <a:rPr lang="en-IN" dirty="0" smtClean="0"/>
              <a:t> stimulation test </a:t>
            </a:r>
            <a:endParaRPr lang="en-IN" dirty="0" smtClean="0"/>
          </a:p>
          <a:p>
            <a:pPr>
              <a:buNone/>
            </a:pPr>
            <a:r>
              <a:rPr lang="en-IN" dirty="0" smtClean="0"/>
              <a:t>7</a:t>
            </a:r>
            <a:r>
              <a:rPr lang="en-IN" dirty="0" smtClean="0"/>
              <a:t>. Contraction stress test (CST) </a:t>
            </a:r>
            <a:endParaRPr lang="en-IN" dirty="0"/>
          </a:p>
        </p:txBody>
      </p:sp>
      <p:sp>
        <p:nvSpPr>
          <p:cNvPr id="2" name="Title 1"/>
          <p:cNvSpPr>
            <a:spLocks noGrp="1"/>
          </p:cNvSpPr>
          <p:nvPr>
            <p:ph type="title"/>
          </p:nvPr>
        </p:nvSpPr>
        <p:spPr/>
        <p:txBody>
          <a:bodyPr/>
          <a:lstStyle/>
          <a:p>
            <a:r>
              <a:rPr lang="en-IN" dirty="0" smtClean="0"/>
              <a:t>Biophysical</a:t>
            </a: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dirty="0" smtClean="0"/>
              <a:t>A </a:t>
            </a:r>
            <a:r>
              <a:rPr lang="en-IN" dirty="0" smtClean="0"/>
              <a:t>healthy </a:t>
            </a:r>
            <a:r>
              <a:rPr lang="en-IN" dirty="0" err="1" smtClean="0"/>
              <a:t>fetus</a:t>
            </a:r>
            <a:r>
              <a:rPr lang="en-IN" dirty="0" smtClean="0"/>
              <a:t> moves with a degree of consistency, or at least 10 times a day. </a:t>
            </a:r>
            <a:endParaRPr lang="en-IN" dirty="0" smtClean="0"/>
          </a:p>
          <a:p>
            <a:r>
              <a:rPr lang="en-IN" dirty="0" smtClean="0"/>
              <a:t> </a:t>
            </a:r>
            <a:r>
              <a:rPr lang="en-IN" dirty="0" smtClean="0"/>
              <a:t>In contrast, a </a:t>
            </a:r>
            <a:r>
              <a:rPr lang="en-IN" dirty="0" err="1" smtClean="0"/>
              <a:t>fetus</a:t>
            </a:r>
            <a:r>
              <a:rPr lang="en-IN" dirty="0" smtClean="0"/>
              <a:t> not receiving enough nutrients because of placental insufficiency has greatly decreased movements. </a:t>
            </a:r>
            <a:endParaRPr lang="en-IN" dirty="0" smtClean="0"/>
          </a:p>
          <a:p>
            <a:r>
              <a:rPr lang="en-IN" dirty="0" smtClean="0"/>
              <a:t> </a:t>
            </a:r>
            <a:r>
              <a:rPr lang="en-IN" dirty="0" smtClean="0"/>
              <a:t>Based on this, asking a woman to observe and record the number of movements the </a:t>
            </a:r>
            <a:r>
              <a:rPr lang="en-IN" dirty="0" err="1" smtClean="0"/>
              <a:t>fetus</a:t>
            </a:r>
            <a:r>
              <a:rPr lang="en-IN" dirty="0" smtClean="0"/>
              <a:t> is making offers a gross assessment of </a:t>
            </a:r>
            <a:r>
              <a:rPr lang="en-IN" dirty="0" err="1" smtClean="0"/>
              <a:t>fetal</a:t>
            </a:r>
            <a:r>
              <a:rPr lang="en-IN" dirty="0" smtClean="0"/>
              <a:t> </a:t>
            </a:r>
            <a:r>
              <a:rPr lang="en-IN" dirty="0" smtClean="0"/>
              <a:t>well-being</a:t>
            </a:r>
            <a:endParaRPr lang="en-IN" dirty="0"/>
          </a:p>
        </p:txBody>
      </p:sp>
      <p:sp>
        <p:nvSpPr>
          <p:cNvPr id="2" name="Title 1"/>
          <p:cNvSpPr>
            <a:spLocks noGrp="1"/>
          </p:cNvSpPr>
          <p:nvPr>
            <p:ph type="title"/>
          </p:nvPr>
        </p:nvSpPr>
        <p:spPr/>
        <p:txBody>
          <a:bodyPr/>
          <a:lstStyle/>
          <a:p>
            <a:r>
              <a:rPr lang="en-IN" dirty="0" err="1" smtClean="0"/>
              <a:t>Fetal</a:t>
            </a:r>
            <a:r>
              <a:rPr lang="en-IN" dirty="0" smtClean="0"/>
              <a:t> movement count</a:t>
            </a:r>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dirty="0" err="1" smtClean="0"/>
              <a:t>Cardif</a:t>
            </a:r>
            <a:r>
              <a:rPr lang="en-IN" dirty="0" smtClean="0"/>
              <a:t> </a:t>
            </a:r>
            <a:r>
              <a:rPr lang="en-IN" dirty="0" smtClean="0"/>
              <a:t>count 10 formula </a:t>
            </a:r>
            <a:endParaRPr lang="en-IN" dirty="0" smtClean="0"/>
          </a:p>
          <a:p>
            <a:r>
              <a:rPr lang="en-IN" dirty="0" smtClean="0"/>
              <a:t> </a:t>
            </a:r>
            <a:r>
              <a:rPr lang="en-IN" dirty="0" smtClean="0"/>
              <a:t>Daily </a:t>
            </a:r>
            <a:r>
              <a:rPr lang="en-IN" dirty="0" err="1" smtClean="0"/>
              <a:t>fetal</a:t>
            </a:r>
            <a:r>
              <a:rPr lang="en-IN" dirty="0" smtClean="0"/>
              <a:t> movement count (DFMC) </a:t>
            </a:r>
          </a:p>
          <a:p>
            <a:r>
              <a:rPr lang="en-IN" dirty="0" smtClean="0"/>
              <a:t>Mothers </a:t>
            </a:r>
            <a:r>
              <a:rPr lang="en-IN" dirty="0" smtClean="0"/>
              <a:t>perceive 88% of the </a:t>
            </a:r>
            <a:r>
              <a:rPr lang="en-IN" dirty="0" err="1" smtClean="0"/>
              <a:t>fetal</a:t>
            </a:r>
            <a:r>
              <a:rPr lang="en-IN" dirty="0" smtClean="0"/>
              <a:t> movements detected by Doppler imaging. </a:t>
            </a:r>
            <a:endParaRPr lang="en-IN" dirty="0" smtClean="0"/>
          </a:p>
          <a:p>
            <a:r>
              <a:rPr lang="en-IN" dirty="0" smtClean="0"/>
              <a:t> </a:t>
            </a:r>
            <a:r>
              <a:rPr lang="en-IN" dirty="0" smtClean="0"/>
              <a:t>Loss of </a:t>
            </a:r>
            <a:r>
              <a:rPr lang="en-IN" dirty="0" err="1" smtClean="0"/>
              <a:t>fetal</a:t>
            </a:r>
            <a:r>
              <a:rPr lang="en-IN" dirty="0" smtClean="0"/>
              <a:t> movements is commonly followed by disappearance of FHR within next 24 hours. </a:t>
            </a:r>
          </a:p>
          <a:p>
            <a:r>
              <a:rPr lang="en-IN" dirty="0" smtClean="0"/>
              <a:t>In </a:t>
            </a:r>
            <a:r>
              <a:rPr lang="en-IN" dirty="0" smtClean="0"/>
              <a:t>either of the above methods, if the results is ominous, the candidate is subjected to NST</a:t>
            </a:r>
            <a:endParaRPr lang="en-IN" dirty="0"/>
          </a:p>
        </p:txBody>
      </p:sp>
      <p:sp>
        <p:nvSpPr>
          <p:cNvPr id="2" name="Title 1"/>
          <p:cNvSpPr>
            <a:spLocks noGrp="1"/>
          </p:cNvSpPr>
          <p:nvPr>
            <p:ph type="title"/>
          </p:nvPr>
        </p:nvSpPr>
        <p:spPr/>
        <p:txBody>
          <a:bodyPr/>
          <a:lstStyle/>
          <a:p>
            <a:r>
              <a:rPr lang="en-IN" dirty="0" err="1" smtClean="0"/>
              <a:t>Fetal</a:t>
            </a:r>
            <a:r>
              <a:rPr lang="en-IN" dirty="0" smtClean="0"/>
              <a:t> movement count cont…</a:t>
            </a:r>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IN" dirty="0" smtClean="0"/>
              <a:t> </a:t>
            </a:r>
            <a:r>
              <a:rPr lang="en-IN" dirty="0" smtClean="0"/>
              <a:t>In non-stress test, a continuous electronic monitoring of the </a:t>
            </a:r>
            <a:r>
              <a:rPr lang="en-IN" dirty="0" err="1" smtClean="0"/>
              <a:t>fetal</a:t>
            </a:r>
            <a:r>
              <a:rPr lang="en-IN" dirty="0" smtClean="0"/>
              <a:t> heart rate along with the recording of </a:t>
            </a:r>
            <a:r>
              <a:rPr lang="en-IN" dirty="0" err="1" smtClean="0"/>
              <a:t>fetal</a:t>
            </a:r>
            <a:r>
              <a:rPr lang="en-IN" dirty="0" smtClean="0"/>
              <a:t> movements (cardiac </a:t>
            </a:r>
            <a:r>
              <a:rPr lang="en-IN" dirty="0" err="1" smtClean="0"/>
              <a:t>tocography</a:t>
            </a:r>
            <a:r>
              <a:rPr lang="en-IN" dirty="0" smtClean="0"/>
              <a:t>) is undertaken. </a:t>
            </a:r>
            <a:endParaRPr lang="en-IN" dirty="0" smtClean="0"/>
          </a:p>
          <a:p>
            <a:r>
              <a:rPr lang="en-IN" dirty="0" smtClean="0"/>
              <a:t> </a:t>
            </a:r>
            <a:r>
              <a:rPr lang="en-IN" dirty="0" smtClean="0"/>
              <a:t>There is an observed association of FHR acceleration with </a:t>
            </a:r>
            <a:r>
              <a:rPr lang="en-IN" dirty="0" err="1" smtClean="0"/>
              <a:t>fetal</a:t>
            </a:r>
            <a:r>
              <a:rPr lang="en-IN" dirty="0" smtClean="0"/>
              <a:t> movements, which when present, indicates a healthy </a:t>
            </a:r>
            <a:r>
              <a:rPr lang="en-IN" dirty="0" err="1" smtClean="0"/>
              <a:t>fetus</a:t>
            </a:r>
            <a:r>
              <a:rPr lang="en-IN" dirty="0" smtClean="0"/>
              <a:t>. </a:t>
            </a:r>
            <a:endParaRPr lang="en-IN" dirty="0" smtClean="0"/>
          </a:p>
          <a:p>
            <a:r>
              <a:rPr lang="en-IN" dirty="0" smtClean="0"/>
              <a:t>Non </a:t>
            </a:r>
            <a:r>
              <a:rPr lang="en-IN" dirty="0" smtClean="0"/>
              <a:t>stress test • Reactive (Reassuring)- when two or more accelerations of more than 15 beats per minute above the baseline and longer than 15 seconds in duration are present in a 20 minutes observation in association with movement of </a:t>
            </a:r>
            <a:r>
              <a:rPr lang="en-IN" dirty="0" err="1" smtClean="0"/>
              <a:t>fetus</a:t>
            </a:r>
            <a:r>
              <a:rPr lang="en-IN" dirty="0" smtClean="0"/>
              <a:t> </a:t>
            </a:r>
            <a:endParaRPr lang="en-IN" dirty="0" smtClean="0"/>
          </a:p>
          <a:p>
            <a:r>
              <a:rPr lang="en-IN" dirty="0" smtClean="0"/>
              <a:t>Non-reactive </a:t>
            </a:r>
            <a:r>
              <a:rPr lang="en-IN" dirty="0" smtClean="0"/>
              <a:t>(</a:t>
            </a:r>
            <a:r>
              <a:rPr lang="en-IN" dirty="0" err="1" smtClean="0"/>
              <a:t>Nonreassuring</a:t>
            </a:r>
            <a:r>
              <a:rPr lang="en-IN" dirty="0" smtClean="0"/>
              <a:t>)- Absence of any </a:t>
            </a:r>
            <a:r>
              <a:rPr lang="en-IN" dirty="0" err="1" smtClean="0"/>
              <a:t>fetal</a:t>
            </a:r>
            <a:r>
              <a:rPr lang="en-IN" dirty="0" smtClean="0"/>
              <a:t> reactivity.</a:t>
            </a:r>
            <a:endParaRPr lang="en-IN" dirty="0"/>
          </a:p>
        </p:txBody>
      </p:sp>
      <p:sp>
        <p:nvSpPr>
          <p:cNvPr id="2" name="Title 1"/>
          <p:cNvSpPr>
            <a:spLocks noGrp="1"/>
          </p:cNvSpPr>
          <p:nvPr>
            <p:ph type="title"/>
          </p:nvPr>
        </p:nvSpPr>
        <p:spPr/>
        <p:txBody>
          <a:bodyPr/>
          <a:lstStyle/>
          <a:p>
            <a:r>
              <a:rPr lang="en-IN" dirty="0" err="1" smtClean="0"/>
              <a:t>Nonstress</a:t>
            </a:r>
            <a:r>
              <a:rPr lang="en-IN" dirty="0" smtClean="0"/>
              <a:t> test (NST)</a:t>
            </a:r>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IN" dirty="0" smtClean="0"/>
              <a:t>Important </a:t>
            </a:r>
            <a:r>
              <a:rPr lang="en-IN" dirty="0" smtClean="0"/>
              <a:t>features to note while interpreting </a:t>
            </a:r>
            <a:r>
              <a:rPr lang="en-IN" dirty="0" smtClean="0"/>
              <a:t>a CTG </a:t>
            </a:r>
          </a:p>
          <a:p>
            <a:r>
              <a:rPr lang="en-IN" dirty="0" smtClean="0"/>
              <a:t>Accelerations </a:t>
            </a:r>
            <a:r>
              <a:rPr lang="en-IN" dirty="0" smtClean="0"/>
              <a:t>and normal base line variability (5-25 </a:t>
            </a:r>
            <a:r>
              <a:rPr lang="en-IN" dirty="0" err="1" smtClean="0"/>
              <a:t>bpm</a:t>
            </a:r>
            <a:r>
              <a:rPr lang="en-IN" dirty="0" smtClean="0"/>
              <a:t>) denote a healthy </a:t>
            </a:r>
            <a:r>
              <a:rPr lang="en-IN" dirty="0" err="1" smtClean="0"/>
              <a:t>fetus</a:t>
            </a:r>
            <a:r>
              <a:rPr lang="en-IN" dirty="0" smtClean="0"/>
              <a:t>. </a:t>
            </a:r>
            <a:endParaRPr lang="en-IN" dirty="0" smtClean="0"/>
          </a:p>
          <a:p>
            <a:r>
              <a:rPr lang="en-IN" dirty="0" smtClean="0"/>
              <a:t>Absence </a:t>
            </a:r>
            <a:r>
              <a:rPr lang="en-IN" dirty="0" smtClean="0"/>
              <a:t>of accelerations is the first feature to denote onset of gradual hypoxia</a:t>
            </a:r>
            <a:r>
              <a:rPr lang="en-IN" dirty="0" smtClean="0"/>
              <a:t>.</a:t>
            </a:r>
          </a:p>
          <a:p>
            <a:r>
              <a:rPr lang="en-IN" dirty="0" smtClean="0"/>
              <a:t>  </a:t>
            </a:r>
            <a:r>
              <a:rPr lang="en-IN" dirty="0" smtClean="0"/>
              <a:t>Absence of accelerations, reduced base line variability may be due to </a:t>
            </a:r>
            <a:r>
              <a:rPr lang="en-IN" dirty="0" err="1" smtClean="0"/>
              <a:t>fetal</a:t>
            </a:r>
            <a:r>
              <a:rPr lang="en-IN" dirty="0" smtClean="0"/>
              <a:t> sleep, infection, hypoxia or due to maternal medications</a:t>
            </a:r>
            <a:r>
              <a:rPr lang="en-IN" dirty="0" smtClean="0"/>
              <a:t>.</a:t>
            </a:r>
          </a:p>
          <a:p>
            <a:r>
              <a:rPr lang="en-IN" dirty="0" smtClean="0"/>
              <a:t>  </a:t>
            </a:r>
            <a:r>
              <a:rPr lang="en-IN" dirty="0" smtClean="0"/>
              <a:t>Interpretation of the CTG should always be made in the context of clinical situation.</a:t>
            </a:r>
            <a:endParaRPr lang="en-IN" dirty="0"/>
          </a:p>
        </p:txBody>
      </p:sp>
      <p:sp>
        <p:nvSpPr>
          <p:cNvPr id="2" name="Title 1"/>
          <p:cNvSpPr>
            <a:spLocks noGrp="1"/>
          </p:cNvSpPr>
          <p:nvPr>
            <p:ph type="title"/>
          </p:nvPr>
        </p:nvSpPr>
        <p:spPr/>
        <p:txBody>
          <a:bodyPr/>
          <a:lstStyle/>
          <a:p>
            <a:r>
              <a:rPr lang="en-IN" dirty="0" smtClean="0"/>
              <a:t> CTG </a:t>
            </a:r>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IN" dirty="0" smtClean="0"/>
              <a:t> </a:t>
            </a:r>
            <a:r>
              <a:rPr lang="en-IN" dirty="0" smtClean="0"/>
              <a:t>Baseline FHR is the mean level of FHR between the peaks and the depressions in beats per minute (</a:t>
            </a:r>
            <a:r>
              <a:rPr lang="en-IN" dirty="0" err="1" smtClean="0"/>
              <a:t>bpm</a:t>
            </a:r>
            <a:r>
              <a:rPr lang="en-IN" dirty="0" smtClean="0"/>
              <a:t>). </a:t>
            </a:r>
            <a:endParaRPr lang="en-IN" dirty="0" smtClean="0"/>
          </a:p>
          <a:p>
            <a:r>
              <a:rPr lang="en-IN" dirty="0" smtClean="0"/>
              <a:t>Accelerations </a:t>
            </a:r>
            <a:r>
              <a:rPr lang="en-IN" dirty="0" smtClean="0"/>
              <a:t>are increase in FHR by 15 </a:t>
            </a:r>
            <a:r>
              <a:rPr lang="en-IN" dirty="0" err="1" smtClean="0"/>
              <a:t>bpm</a:t>
            </a:r>
            <a:r>
              <a:rPr lang="en-IN" dirty="0" smtClean="0"/>
              <a:t> or more lasting for at least 15 seconds. </a:t>
            </a:r>
          </a:p>
          <a:p>
            <a:r>
              <a:rPr lang="en-IN" dirty="0" smtClean="0"/>
              <a:t>Deceleration </a:t>
            </a:r>
            <a:r>
              <a:rPr lang="en-IN" dirty="0" smtClean="0"/>
              <a:t>is decrease in FHR below the baseline by 15 </a:t>
            </a:r>
            <a:r>
              <a:rPr lang="en-IN" dirty="0" err="1" smtClean="0"/>
              <a:t>bpm</a:t>
            </a:r>
            <a:r>
              <a:rPr lang="en-IN" dirty="0" smtClean="0"/>
              <a:t> or more</a:t>
            </a:r>
            <a:r>
              <a:rPr lang="en-IN" dirty="0" smtClean="0"/>
              <a:t>.</a:t>
            </a:r>
          </a:p>
          <a:p>
            <a:r>
              <a:rPr lang="en-IN" dirty="0" smtClean="0"/>
              <a:t> </a:t>
            </a:r>
            <a:r>
              <a:rPr lang="en-IN" dirty="0" smtClean="0"/>
              <a:t>Baseline variability is the oscillation of baseline FHR excluding the accelerations and decelerations. A baseline variability of 5-25 </a:t>
            </a:r>
            <a:r>
              <a:rPr lang="en-IN" dirty="0" err="1" smtClean="0"/>
              <a:t>bpm</a:t>
            </a:r>
            <a:r>
              <a:rPr lang="en-IN" dirty="0" smtClean="0"/>
              <a:t> is a sign of </a:t>
            </a:r>
            <a:r>
              <a:rPr lang="en-IN" dirty="0" err="1" smtClean="0"/>
              <a:t>fetal</a:t>
            </a:r>
            <a:r>
              <a:rPr lang="en-IN" dirty="0" smtClean="0"/>
              <a:t> wellbeing </a:t>
            </a:r>
            <a:endParaRPr lang="en-IN" dirty="0"/>
          </a:p>
        </p:txBody>
      </p:sp>
      <p:sp>
        <p:nvSpPr>
          <p:cNvPr id="2" name="Title 1"/>
          <p:cNvSpPr>
            <a:spLocks noGrp="1"/>
          </p:cNvSpPr>
          <p:nvPr>
            <p:ph type="title"/>
          </p:nvPr>
        </p:nvSpPr>
        <p:spPr/>
        <p:txBody>
          <a:bodyPr/>
          <a:lstStyle/>
          <a:p>
            <a:r>
              <a:rPr lang="en-IN" dirty="0" smtClean="0"/>
              <a:t>Non stress test cont…</a:t>
            </a:r>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IN" dirty="0" smtClean="0"/>
              <a:t>With </a:t>
            </a:r>
            <a:r>
              <a:rPr lang="en-IN" dirty="0" smtClean="0"/>
              <a:t>contraction stress testing, the </a:t>
            </a:r>
            <a:r>
              <a:rPr lang="en-IN" dirty="0" err="1" smtClean="0"/>
              <a:t>fetal</a:t>
            </a:r>
            <a:r>
              <a:rPr lang="en-IN" dirty="0" smtClean="0"/>
              <a:t> heart rate is analyzed in conjunction with contractions. </a:t>
            </a:r>
            <a:endParaRPr lang="en-IN" dirty="0" smtClean="0"/>
          </a:p>
          <a:p>
            <a:r>
              <a:rPr lang="en-IN" dirty="0" smtClean="0"/>
              <a:t> </a:t>
            </a:r>
            <a:r>
              <a:rPr lang="en-IN" dirty="0" smtClean="0"/>
              <a:t>A source of </a:t>
            </a:r>
            <a:r>
              <a:rPr lang="en-IN" dirty="0" err="1" smtClean="0"/>
              <a:t>oxytocin</a:t>
            </a:r>
            <a:r>
              <a:rPr lang="en-IN" dirty="0" smtClean="0"/>
              <a:t> for contraction stress testing currently is achieved by nipple stimulation. </a:t>
            </a:r>
            <a:endParaRPr lang="en-IN" dirty="0" smtClean="0"/>
          </a:p>
          <a:p>
            <a:r>
              <a:rPr lang="en-IN" dirty="0" smtClean="0"/>
              <a:t>Gentle </a:t>
            </a:r>
            <a:r>
              <a:rPr lang="en-IN" dirty="0" smtClean="0"/>
              <a:t>stimulation of the nipples releases </a:t>
            </a:r>
            <a:r>
              <a:rPr lang="en-IN" dirty="0" err="1" smtClean="0"/>
              <a:t>oxytocin</a:t>
            </a:r>
            <a:r>
              <a:rPr lang="en-IN" dirty="0" smtClean="0"/>
              <a:t> in the same way as happens with breastfeeding. With external uterine contraction and </a:t>
            </a:r>
            <a:r>
              <a:rPr lang="en-IN" dirty="0" err="1" smtClean="0"/>
              <a:t>fetal</a:t>
            </a:r>
            <a:r>
              <a:rPr lang="en-IN" dirty="0" smtClean="0"/>
              <a:t> heart rate monitors in place, the baseline </a:t>
            </a:r>
            <a:r>
              <a:rPr lang="en-IN" dirty="0" err="1" smtClean="0"/>
              <a:t>fetal</a:t>
            </a:r>
            <a:r>
              <a:rPr lang="en-IN" dirty="0" smtClean="0"/>
              <a:t> heart rate is obtained. </a:t>
            </a:r>
            <a:endParaRPr lang="en-IN" dirty="0" smtClean="0"/>
          </a:p>
        </p:txBody>
      </p:sp>
      <p:sp>
        <p:nvSpPr>
          <p:cNvPr id="2" name="Title 1"/>
          <p:cNvSpPr>
            <a:spLocks noGrp="1"/>
          </p:cNvSpPr>
          <p:nvPr>
            <p:ph type="title"/>
          </p:nvPr>
        </p:nvSpPr>
        <p:spPr/>
        <p:txBody>
          <a:bodyPr/>
          <a:lstStyle/>
          <a:p>
            <a:r>
              <a:rPr lang="en-IN" dirty="0" smtClean="0"/>
              <a:t>Contraction stress testing</a:t>
            </a:r>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IN" dirty="0" smtClean="0"/>
              <a:t>Next</a:t>
            </a:r>
            <a:r>
              <a:rPr lang="en-IN" dirty="0" smtClean="0"/>
              <a:t>, the woman rolls a nipple between her finger and thumb until uterine contractions begin, which are recorded by a uterine monitor</a:t>
            </a:r>
            <a:r>
              <a:rPr lang="en-IN" dirty="0" smtClean="0"/>
              <a:t>.</a:t>
            </a:r>
          </a:p>
          <a:p>
            <a:r>
              <a:rPr lang="en-IN" dirty="0" smtClean="0"/>
              <a:t> </a:t>
            </a:r>
            <a:r>
              <a:rPr lang="en-IN" dirty="0" smtClean="0"/>
              <a:t>Three contractions with a duration of 40 seconds or longer must be present in a 10-minute window before the test can be interpreted. </a:t>
            </a:r>
            <a:endParaRPr lang="en-IN" dirty="0" smtClean="0"/>
          </a:p>
          <a:p>
            <a:r>
              <a:rPr lang="en-IN" dirty="0" smtClean="0"/>
              <a:t> </a:t>
            </a:r>
            <a:r>
              <a:rPr lang="en-IN" dirty="0" smtClean="0"/>
              <a:t>The test is negative (normal) if no </a:t>
            </a:r>
            <a:r>
              <a:rPr lang="en-IN" dirty="0" err="1" smtClean="0"/>
              <a:t>fetal</a:t>
            </a:r>
            <a:r>
              <a:rPr lang="en-IN" dirty="0" smtClean="0"/>
              <a:t> heart rate decelerations are present with contractions. </a:t>
            </a:r>
            <a:endParaRPr lang="en-IN" dirty="0" smtClean="0"/>
          </a:p>
          <a:p>
            <a:r>
              <a:rPr lang="en-IN" dirty="0" smtClean="0"/>
              <a:t> </a:t>
            </a:r>
            <a:r>
              <a:rPr lang="en-IN" dirty="0" smtClean="0"/>
              <a:t>It is positive (abnormal) if 50% or more of contractions cause a late deceleration</a:t>
            </a:r>
          </a:p>
          <a:p>
            <a:endParaRPr lang="en-IN" dirty="0"/>
          </a:p>
        </p:txBody>
      </p:sp>
      <p:sp>
        <p:nvSpPr>
          <p:cNvPr id="2" name="Title 1"/>
          <p:cNvSpPr>
            <a:spLocks noGrp="1"/>
          </p:cNvSpPr>
          <p:nvPr>
            <p:ph type="title"/>
          </p:nvPr>
        </p:nvSpPr>
        <p:spPr/>
        <p:txBody>
          <a:bodyPr/>
          <a:lstStyle/>
          <a:p>
            <a:r>
              <a:rPr lang="en-IN" dirty="0" smtClean="0"/>
              <a:t>Contraction stress test cont…</a:t>
            </a:r>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IN" dirty="0" smtClean="0"/>
              <a:t>To </a:t>
            </a:r>
            <a:r>
              <a:rPr lang="en-IN" dirty="0" smtClean="0"/>
              <a:t>elicit an abnormal FHR response </a:t>
            </a:r>
            <a:endParaRPr lang="en-IN" dirty="0" smtClean="0"/>
          </a:p>
          <a:p>
            <a:r>
              <a:rPr lang="en-IN" dirty="0" smtClean="0"/>
              <a:t> </a:t>
            </a:r>
            <a:r>
              <a:rPr lang="en-IN" dirty="0" smtClean="0"/>
              <a:t>Performed by iv infusion of dilute </a:t>
            </a:r>
            <a:r>
              <a:rPr lang="en-IN" dirty="0" err="1" smtClean="0"/>
              <a:t>oxytocin</a:t>
            </a:r>
            <a:r>
              <a:rPr lang="en-IN" dirty="0" smtClean="0"/>
              <a:t> until three contractions occur in 10 minutes </a:t>
            </a:r>
            <a:endParaRPr lang="en-IN" dirty="0" smtClean="0"/>
          </a:p>
          <a:p>
            <a:r>
              <a:rPr lang="en-IN" dirty="0" smtClean="0"/>
              <a:t> </a:t>
            </a:r>
            <a:r>
              <a:rPr lang="en-IN" dirty="0" smtClean="0"/>
              <a:t>Positive test: Late deceleration after each of the three contractions; FHR baseline </a:t>
            </a:r>
            <a:r>
              <a:rPr lang="en-IN" dirty="0" smtClean="0"/>
              <a:t>variability; </a:t>
            </a:r>
            <a:r>
              <a:rPr lang="en-IN" dirty="0" smtClean="0"/>
              <a:t>no FHR increase after FM </a:t>
            </a:r>
            <a:endParaRPr lang="en-IN" dirty="0" smtClean="0"/>
          </a:p>
          <a:p>
            <a:r>
              <a:rPr lang="en-IN" dirty="0" smtClean="0"/>
              <a:t> </a:t>
            </a:r>
            <a:r>
              <a:rPr lang="en-IN" dirty="0" smtClean="0"/>
              <a:t>Indicates decreased </a:t>
            </a:r>
            <a:r>
              <a:rPr lang="en-IN" dirty="0" err="1" smtClean="0"/>
              <a:t>fetal</a:t>
            </a:r>
            <a:r>
              <a:rPr lang="en-IN" dirty="0" smtClean="0"/>
              <a:t> reserve </a:t>
            </a:r>
            <a:endParaRPr lang="en-IN" dirty="0" smtClean="0"/>
          </a:p>
          <a:p>
            <a:r>
              <a:rPr lang="en-IN" dirty="0" smtClean="0"/>
              <a:t> </a:t>
            </a:r>
            <a:r>
              <a:rPr lang="en-IN" dirty="0" smtClean="0"/>
              <a:t>Negative test: No decelerations • </a:t>
            </a:r>
            <a:r>
              <a:rPr lang="en-IN" dirty="0" err="1" smtClean="0"/>
              <a:t>Fetus</a:t>
            </a:r>
            <a:r>
              <a:rPr lang="en-IN" dirty="0" smtClean="0"/>
              <a:t> is safe within one week </a:t>
            </a:r>
            <a:endParaRPr lang="en-IN" dirty="0" smtClean="0"/>
          </a:p>
          <a:p>
            <a:r>
              <a:rPr lang="en-IN" dirty="0" smtClean="0"/>
              <a:t> </a:t>
            </a:r>
            <a:r>
              <a:rPr lang="en-IN" dirty="0" smtClean="0"/>
              <a:t>Suspicious: Repetitive variable decelerations • Associated with abnormal FHR in </a:t>
            </a:r>
            <a:r>
              <a:rPr lang="en-IN" dirty="0" err="1" smtClean="0"/>
              <a:t>labor</a:t>
            </a:r>
            <a:r>
              <a:rPr lang="en-IN" dirty="0" smtClean="0"/>
              <a:t>, particularly in post-term gestation </a:t>
            </a:r>
            <a:endParaRPr lang="en-IN" dirty="0"/>
          </a:p>
        </p:txBody>
      </p:sp>
      <p:sp>
        <p:nvSpPr>
          <p:cNvPr id="2" name="Title 1"/>
          <p:cNvSpPr>
            <a:spLocks noGrp="1"/>
          </p:cNvSpPr>
          <p:nvPr>
            <p:ph type="title"/>
          </p:nvPr>
        </p:nvSpPr>
        <p:spPr/>
        <p:txBody>
          <a:bodyPr/>
          <a:lstStyle/>
          <a:p>
            <a:r>
              <a:rPr lang="en-IN" dirty="0" err="1" smtClean="0"/>
              <a:t>Oxytocin</a:t>
            </a:r>
            <a:r>
              <a:rPr lang="en-IN" dirty="0" smtClean="0"/>
              <a:t> challenge test</a:t>
            </a:r>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IN" dirty="0" smtClean="0"/>
              <a:t>A </a:t>
            </a:r>
            <a:r>
              <a:rPr lang="en-IN" dirty="0" smtClean="0"/>
              <a:t>specially designed acoustic stimulator is applied to the mother’s abdomen to produce a sharp sound of approximately 80 decibels at a frequency of 80 Hz, startling and waking the </a:t>
            </a:r>
            <a:r>
              <a:rPr lang="en-IN" dirty="0" err="1" smtClean="0"/>
              <a:t>fetus</a:t>
            </a:r>
            <a:r>
              <a:rPr lang="en-IN" dirty="0" smtClean="0"/>
              <a:t>. </a:t>
            </a:r>
            <a:endParaRPr lang="en-IN" dirty="0" smtClean="0"/>
          </a:p>
          <a:p>
            <a:r>
              <a:rPr lang="en-IN" dirty="0" smtClean="0"/>
              <a:t> </a:t>
            </a:r>
            <a:r>
              <a:rPr lang="en-IN" dirty="0" smtClean="0"/>
              <a:t>During a standard </a:t>
            </a:r>
            <a:r>
              <a:rPr lang="en-IN" dirty="0" err="1" smtClean="0"/>
              <a:t>nonstress</a:t>
            </a:r>
            <a:r>
              <a:rPr lang="en-IN" dirty="0" smtClean="0"/>
              <a:t> test, if a spontaneous acceleration has not occurred within 5 minutes, apply a single 1- to 2-second sound stimulation to the lower abdomen. </a:t>
            </a:r>
            <a:endParaRPr lang="en-IN" dirty="0" smtClean="0"/>
          </a:p>
          <a:p>
            <a:r>
              <a:rPr lang="en-IN" dirty="0" smtClean="0"/>
              <a:t> </a:t>
            </a:r>
            <a:r>
              <a:rPr lang="en-IN" dirty="0" smtClean="0"/>
              <a:t>This can be repeated again at the end of 10 minutes if no further spontaneous movement occurs, so that two movements within the 20-minute window can be evaluated</a:t>
            </a:r>
            <a:endParaRPr lang="en-IN" dirty="0"/>
          </a:p>
        </p:txBody>
      </p:sp>
      <p:sp>
        <p:nvSpPr>
          <p:cNvPr id="2" name="Title 1"/>
          <p:cNvSpPr>
            <a:spLocks noGrp="1"/>
          </p:cNvSpPr>
          <p:nvPr>
            <p:ph type="title"/>
          </p:nvPr>
        </p:nvSpPr>
        <p:spPr/>
        <p:txBody>
          <a:bodyPr/>
          <a:lstStyle/>
          <a:p>
            <a:r>
              <a:rPr lang="en-IN" dirty="0" err="1" smtClean="0"/>
              <a:t>Vibroacoustic</a:t>
            </a:r>
            <a:r>
              <a:rPr lang="en-IN" dirty="0" smtClean="0"/>
              <a:t> stimulation</a:t>
            </a:r>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 </a:t>
            </a:r>
            <a:r>
              <a:rPr lang="en-IN" dirty="0" smtClean="0"/>
              <a:t>A biophysical profile combines five parameters </a:t>
            </a:r>
            <a:endParaRPr lang="en-IN" dirty="0" smtClean="0"/>
          </a:p>
          <a:p>
            <a:pPr>
              <a:buNone/>
            </a:pPr>
            <a:r>
              <a:rPr lang="en-IN" dirty="0" smtClean="0"/>
              <a:t>1</a:t>
            </a:r>
            <a:r>
              <a:rPr lang="en-IN" dirty="0" smtClean="0"/>
              <a:t>. </a:t>
            </a:r>
            <a:r>
              <a:rPr lang="en-IN" dirty="0" err="1" smtClean="0"/>
              <a:t>fetal</a:t>
            </a:r>
            <a:r>
              <a:rPr lang="en-IN" dirty="0" smtClean="0"/>
              <a:t> reactivity </a:t>
            </a:r>
            <a:endParaRPr lang="en-IN" dirty="0" smtClean="0"/>
          </a:p>
          <a:p>
            <a:pPr>
              <a:buNone/>
            </a:pPr>
            <a:r>
              <a:rPr lang="en-IN" dirty="0" smtClean="0"/>
              <a:t>2</a:t>
            </a:r>
            <a:r>
              <a:rPr lang="en-IN" dirty="0" smtClean="0"/>
              <a:t>. </a:t>
            </a:r>
            <a:r>
              <a:rPr lang="en-IN" dirty="0" err="1" smtClean="0"/>
              <a:t>fetal</a:t>
            </a:r>
            <a:r>
              <a:rPr lang="en-IN" dirty="0" smtClean="0"/>
              <a:t> breathing movements </a:t>
            </a:r>
            <a:endParaRPr lang="en-IN" dirty="0" smtClean="0"/>
          </a:p>
          <a:p>
            <a:pPr>
              <a:buNone/>
            </a:pPr>
            <a:r>
              <a:rPr lang="en-IN" dirty="0" smtClean="0"/>
              <a:t>3</a:t>
            </a:r>
            <a:r>
              <a:rPr lang="en-IN" dirty="0" smtClean="0"/>
              <a:t>. </a:t>
            </a:r>
            <a:r>
              <a:rPr lang="en-IN" dirty="0" err="1" smtClean="0"/>
              <a:t>fetal</a:t>
            </a:r>
            <a:r>
              <a:rPr lang="en-IN" dirty="0" smtClean="0"/>
              <a:t> body movement </a:t>
            </a:r>
            <a:endParaRPr lang="en-IN" dirty="0" smtClean="0"/>
          </a:p>
          <a:p>
            <a:pPr>
              <a:buNone/>
            </a:pPr>
            <a:r>
              <a:rPr lang="en-IN" dirty="0" smtClean="0"/>
              <a:t>4</a:t>
            </a:r>
            <a:r>
              <a:rPr lang="en-IN" dirty="0" smtClean="0"/>
              <a:t>. </a:t>
            </a:r>
            <a:r>
              <a:rPr lang="en-IN" dirty="0" err="1" smtClean="0"/>
              <a:t>fetal</a:t>
            </a:r>
            <a:r>
              <a:rPr lang="en-IN" dirty="0" smtClean="0"/>
              <a:t> tone </a:t>
            </a:r>
            <a:endParaRPr lang="en-IN" dirty="0" smtClean="0"/>
          </a:p>
          <a:p>
            <a:pPr>
              <a:buNone/>
            </a:pPr>
            <a:r>
              <a:rPr lang="en-IN" dirty="0" smtClean="0"/>
              <a:t>5</a:t>
            </a:r>
            <a:r>
              <a:rPr lang="en-IN" dirty="0" smtClean="0"/>
              <a:t>. amniotic fluid volume </a:t>
            </a:r>
            <a:endParaRPr lang="en-IN" dirty="0"/>
          </a:p>
        </p:txBody>
      </p:sp>
      <p:sp>
        <p:nvSpPr>
          <p:cNvPr id="2" name="Title 1"/>
          <p:cNvSpPr>
            <a:spLocks noGrp="1"/>
          </p:cNvSpPr>
          <p:nvPr>
            <p:ph type="title"/>
          </p:nvPr>
        </p:nvSpPr>
        <p:spPr/>
        <p:txBody>
          <a:bodyPr/>
          <a:lstStyle/>
          <a:p>
            <a:r>
              <a:rPr lang="en-IN" dirty="0" smtClean="0"/>
              <a:t>Biophysical profile</a:t>
            </a:r>
            <a:endParaRPr lang="en-IN"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dirty="0" smtClean="0"/>
              <a:t>With </a:t>
            </a:r>
            <a:r>
              <a:rPr lang="en-IN" dirty="0" smtClean="0"/>
              <a:t>use of this system, each item has the potential for scoring a 2, so 10 would be the highest score possible. • It is popularly called a </a:t>
            </a:r>
            <a:r>
              <a:rPr lang="en-IN" dirty="0" err="1" smtClean="0"/>
              <a:t>fetal</a:t>
            </a:r>
            <a:r>
              <a:rPr lang="en-IN" dirty="0" smtClean="0"/>
              <a:t> </a:t>
            </a:r>
            <a:r>
              <a:rPr lang="en-IN" dirty="0" err="1" smtClean="0"/>
              <a:t>Apgar</a:t>
            </a:r>
            <a:r>
              <a:rPr lang="en-IN" dirty="0" smtClean="0"/>
              <a:t>. </a:t>
            </a:r>
            <a:endParaRPr lang="en-IN" dirty="0" smtClean="0"/>
          </a:p>
          <a:p>
            <a:r>
              <a:rPr lang="en-IN" dirty="0" smtClean="0"/>
              <a:t> </a:t>
            </a:r>
            <a:r>
              <a:rPr lang="en-IN" dirty="0" smtClean="0"/>
              <a:t>Biophysical profiles may be done as often as daily during a high-risk </a:t>
            </a:r>
            <a:r>
              <a:rPr lang="en-IN" dirty="0" smtClean="0"/>
              <a:t>pregnancy.</a:t>
            </a:r>
          </a:p>
          <a:p>
            <a:r>
              <a:rPr lang="en-IN" dirty="0" smtClean="0"/>
              <a:t>If </a:t>
            </a:r>
            <a:r>
              <a:rPr lang="en-IN" dirty="0" smtClean="0"/>
              <a:t>the </a:t>
            </a:r>
            <a:r>
              <a:rPr lang="en-IN" dirty="0" err="1" smtClean="0"/>
              <a:t>fetus</a:t>
            </a:r>
            <a:r>
              <a:rPr lang="en-IN" dirty="0" smtClean="0"/>
              <a:t> score on a complete profile is 8–10, the </a:t>
            </a:r>
            <a:r>
              <a:rPr lang="en-IN" dirty="0" err="1" smtClean="0"/>
              <a:t>fetus</a:t>
            </a:r>
            <a:r>
              <a:rPr lang="en-IN" dirty="0" smtClean="0"/>
              <a:t> is considered to be doing well. A score of 6 is considered suspicious; a score of 4 denotes a </a:t>
            </a:r>
            <a:r>
              <a:rPr lang="en-IN" dirty="0" err="1" smtClean="0"/>
              <a:t>fetus</a:t>
            </a:r>
            <a:r>
              <a:rPr lang="en-IN" dirty="0" smtClean="0"/>
              <a:t> probably in </a:t>
            </a:r>
            <a:r>
              <a:rPr lang="en-IN" dirty="0" smtClean="0"/>
              <a:t>jeopardy. </a:t>
            </a:r>
            <a:endParaRPr lang="en-IN" dirty="0"/>
          </a:p>
        </p:txBody>
      </p:sp>
      <p:sp>
        <p:nvSpPr>
          <p:cNvPr id="2" name="Title 1"/>
          <p:cNvSpPr>
            <a:spLocks noGrp="1"/>
          </p:cNvSpPr>
          <p:nvPr>
            <p:ph type="title"/>
          </p:nvPr>
        </p:nvSpPr>
        <p:spPr/>
        <p:txBody>
          <a:bodyPr/>
          <a:lstStyle/>
          <a:p>
            <a:r>
              <a:rPr lang="en-IN" dirty="0" smtClean="0"/>
              <a:t>Biophysical profile</a:t>
            </a:r>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Biophysical profile Parameters Minimal normal criteria Score 1. Non stress test (NST) Reactive pattern 2 2. </a:t>
            </a:r>
            <a:r>
              <a:rPr lang="en-IN" dirty="0" err="1" smtClean="0"/>
              <a:t>Fetal</a:t>
            </a:r>
            <a:r>
              <a:rPr lang="en-IN" dirty="0" smtClean="0"/>
              <a:t> breathing movement 1 episode lasting &gt;30 sec 2 3. Gross body movement 3 discrete body/ limb movements 2 4. </a:t>
            </a:r>
            <a:r>
              <a:rPr lang="en-IN" dirty="0" err="1" smtClean="0"/>
              <a:t>Fetal</a:t>
            </a:r>
            <a:r>
              <a:rPr lang="en-IN" dirty="0" smtClean="0"/>
              <a:t> muscle tone 1 episode of extension (limb or trunk) with return of flexion 2 5. Amniotic fluid 1 pocket measuring 2cm in two perpendicular planes </a:t>
            </a:r>
          </a:p>
          <a:p>
            <a:endParaRPr lang="en-IN" dirty="0"/>
          </a:p>
        </p:txBody>
      </p:sp>
      <p:sp>
        <p:nvSpPr>
          <p:cNvPr id="2" name="Title 1"/>
          <p:cNvSpPr>
            <a:spLocks noGrp="1"/>
          </p:cNvSpPr>
          <p:nvPr>
            <p:ph type="title"/>
          </p:nvPr>
        </p:nvSpPr>
        <p:spPr/>
        <p:txBody>
          <a:bodyPr/>
          <a:lstStyle/>
          <a:p>
            <a:endParaRPr lang="en-I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IN" dirty="0" smtClean="0"/>
              <a:t>BPP </a:t>
            </a:r>
            <a:r>
              <a:rPr lang="en-IN" dirty="0" smtClean="0"/>
              <a:t>score Interpretation Management 8-10 No </a:t>
            </a:r>
            <a:r>
              <a:rPr lang="en-IN" dirty="0" err="1" smtClean="0"/>
              <a:t>fetal</a:t>
            </a:r>
            <a:r>
              <a:rPr lang="en-IN" dirty="0" smtClean="0"/>
              <a:t> asphyxia Repeat testing at weekly interval 6 Chronic asphyxia If &gt;36weeks- deliver 4 Chronic asphyxia If ≥36 weeks deliver, if ,32 weeks repeat testing in 4-6 hours. 0-2 Certain asphyxia Test for 120 min—Persistent score≤4---deliver regardless of gestational age. </a:t>
            </a:r>
            <a:endParaRPr lang="en-IN" dirty="0" smtClean="0"/>
          </a:p>
          <a:p>
            <a:r>
              <a:rPr lang="en-IN" dirty="0" smtClean="0"/>
              <a:t>Modified </a:t>
            </a:r>
            <a:r>
              <a:rPr lang="en-IN" dirty="0" smtClean="0"/>
              <a:t>biophysical profile • Use only two assessments (amniotic fluid index and a </a:t>
            </a:r>
            <a:r>
              <a:rPr lang="en-IN" dirty="0" err="1" smtClean="0"/>
              <a:t>nonstress</a:t>
            </a:r>
            <a:r>
              <a:rPr lang="en-IN" dirty="0" smtClean="0"/>
              <a:t> test). • A healthy </a:t>
            </a:r>
            <a:r>
              <a:rPr lang="en-IN" dirty="0" err="1" smtClean="0"/>
              <a:t>fetus</a:t>
            </a:r>
            <a:r>
              <a:rPr lang="en-IN" dirty="0" smtClean="0"/>
              <a:t> should show a reactive </a:t>
            </a:r>
            <a:r>
              <a:rPr lang="en-IN" dirty="0" err="1" smtClean="0"/>
              <a:t>nonstress</a:t>
            </a:r>
            <a:r>
              <a:rPr lang="en-IN" dirty="0" smtClean="0"/>
              <a:t> test and an AFI range between 5 and 25 cm. • Modified BPP is considered abnormal (</a:t>
            </a:r>
            <a:r>
              <a:rPr lang="en-IN" dirty="0" err="1" smtClean="0"/>
              <a:t>nonreassuring</a:t>
            </a:r>
            <a:r>
              <a:rPr lang="en-IN" dirty="0" smtClean="0"/>
              <a:t>) when the NST is non-reactive and/or the AFI is &lt;5. </a:t>
            </a:r>
            <a:endParaRPr lang="en-IN" dirty="0"/>
          </a:p>
        </p:txBody>
      </p:sp>
      <p:sp>
        <p:nvSpPr>
          <p:cNvPr id="2" name="Title 1"/>
          <p:cNvSpPr>
            <a:spLocks noGrp="1"/>
          </p:cNvSpPr>
          <p:nvPr>
            <p:ph type="title"/>
          </p:nvPr>
        </p:nvSpPr>
        <p:spPr/>
        <p:txBody>
          <a:bodyPr/>
          <a:lstStyle/>
          <a:p>
            <a:r>
              <a:rPr lang="en-IN" dirty="0" smtClean="0"/>
              <a:t>Biophysical profile</a:t>
            </a:r>
            <a:endParaRPr lang="en-IN"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IN" dirty="0" smtClean="0"/>
              <a:t>• </a:t>
            </a:r>
            <a:r>
              <a:rPr lang="en-IN" dirty="0" smtClean="0"/>
              <a:t>The production of high frequency sound waves which are reflected or echoed when beamed into the body and an interface is encountered between different types of tissues or structures with different densities. • These echoes can be translated into visible images of the tissues or structures encountered. </a:t>
            </a:r>
            <a:endParaRPr lang="en-IN" dirty="0" smtClean="0"/>
          </a:p>
          <a:p>
            <a:r>
              <a:rPr lang="en-IN" dirty="0" smtClean="0"/>
              <a:t>Uses </a:t>
            </a:r>
            <a:r>
              <a:rPr lang="en-IN" dirty="0" smtClean="0"/>
              <a:t>of </a:t>
            </a:r>
            <a:r>
              <a:rPr lang="en-IN" dirty="0" err="1" smtClean="0"/>
              <a:t>ultrasonography</a:t>
            </a:r>
            <a:r>
              <a:rPr lang="en-IN" dirty="0" smtClean="0"/>
              <a:t> • Diagnose pregnancy as early as 6 weeks gestation. • Confirm the presence, size, and location of the placenta and amniotic fluid • Establish that a </a:t>
            </a:r>
            <a:r>
              <a:rPr lang="en-IN" dirty="0" err="1" smtClean="0"/>
              <a:t>fetus</a:t>
            </a:r>
            <a:r>
              <a:rPr lang="en-IN" dirty="0" smtClean="0"/>
              <a:t> is growing and has no gross anomalies, such as hydrocephalus, anencephaly, or spinal cord, heart, kidney, and bladder defects • Establish sex if a penis is revealed • Establish the presentation and position of the </a:t>
            </a:r>
            <a:r>
              <a:rPr lang="en-IN" dirty="0" err="1" smtClean="0"/>
              <a:t>fetus</a:t>
            </a:r>
            <a:r>
              <a:rPr lang="en-IN" dirty="0" smtClean="0"/>
              <a:t> • Predict maturity by measurement of the </a:t>
            </a:r>
            <a:r>
              <a:rPr lang="en-IN" dirty="0" err="1" smtClean="0"/>
              <a:t>biparietal</a:t>
            </a:r>
            <a:r>
              <a:rPr lang="en-IN" dirty="0" smtClean="0"/>
              <a:t> diameter of the head </a:t>
            </a:r>
            <a:r>
              <a:rPr lang="en-IN" dirty="0" smtClean="0"/>
              <a:t>• </a:t>
            </a:r>
            <a:r>
              <a:rPr lang="en-IN" dirty="0" smtClean="0"/>
              <a:t>To discover complications of pregnancy. • </a:t>
            </a:r>
            <a:r>
              <a:rPr lang="en-IN" dirty="0" err="1" smtClean="0"/>
              <a:t>Fetal</a:t>
            </a:r>
            <a:r>
              <a:rPr lang="en-IN" dirty="0" smtClean="0"/>
              <a:t> anomalies • </a:t>
            </a:r>
            <a:r>
              <a:rPr lang="en-IN" dirty="0" err="1" smtClean="0"/>
              <a:t>Fetal</a:t>
            </a:r>
            <a:r>
              <a:rPr lang="en-IN" dirty="0" smtClean="0"/>
              <a:t> death • After birth, an ultrasound may be used to detect a retained placenta or poor uterine involution in the new mother.</a:t>
            </a:r>
            <a:endParaRPr lang="en-IN" dirty="0"/>
          </a:p>
        </p:txBody>
      </p:sp>
      <p:sp>
        <p:nvSpPr>
          <p:cNvPr id="2" name="Title 1"/>
          <p:cNvSpPr>
            <a:spLocks noGrp="1"/>
          </p:cNvSpPr>
          <p:nvPr>
            <p:ph type="title"/>
          </p:nvPr>
        </p:nvSpPr>
        <p:spPr/>
        <p:txBody>
          <a:bodyPr/>
          <a:lstStyle/>
          <a:p>
            <a:r>
              <a:rPr lang="en-IN" dirty="0" err="1" smtClean="0"/>
              <a:t>Ultrasonography</a:t>
            </a:r>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IN" dirty="0" smtClean="0"/>
              <a:t> </a:t>
            </a:r>
            <a:r>
              <a:rPr lang="en-IN" dirty="0" smtClean="0"/>
              <a:t>At 5-10 weeks: gestational sac. • At 8-14 weeks: the crown-rump length. • At 14-20 weeks: length of the femur. • At 18-26 weeks: the </a:t>
            </a:r>
            <a:r>
              <a:rPr lang="en-IN" dirty="0" err="1" smtClean="0"/>
              <a:t>biparietal</a:t>
            </a:r>
            <a:r>
              <a:rPr lang="en-IN" dirty="0" smtClean="0"/>
              <a:t> diameter. • The </a:t>
            </a:r>
            <a:r>
              <a:rPr lang="en-IN" dirty="0" err="1" smtClean="0"/>
              <a:t>fetal</a:t>
            </a:r>
            <a:r>
              <a:rPr lang="en-IN" dirty="0" smtClean="0"/>
              <a:t> head is demonstrable by ultrasound by the 12th week of gestation. </a:t>
            </a:r>
            <a:endParaRPr lang="en-IN" dirty="0" smtClean="0"/>
          </a:p>
          <a:p>
            <a:r>
              <a:rPr lang="en-IN" dirty="0" err="1" smtClean="0"/>
              <a:t>Biparietal</a:t>
            </a:r>
            <a:r>
              <a:rPr lang="en-IN" dirty="0" smtClean="0"/>
              <a:t> </a:t>
            </a:r>
            <a:r>
              <a:rPr lang="en-IN" dirty="0" smtClean="0"/>
              <a:t>diameter • </a:t>
            </a:r>
            <a:r>
              <a:rPr lang="en-IN" dirty="0" err="1" smtClean="0"/>
              <a:t>Ultrasonography</a:t>
            </a:r>
            <a:r>
              <a:rPr lang="en-IN" dirty="0" smtClean="0"/>
              <a:t> may be used to predict </a:t>
            </a:r>
            <a:r>
              <a:rPr lang="en-IN" dirty="0" err="1" smtClean="0"/>
              <a:t>fetal</a:t>
            </a:r>
            <a:r>
              <a:rPr lang="en-IN" dirty="0" smtClean="0"/>
              <a:t> maturity by measuring the </a:t>
            </a:r>
            <a:r>
              <a:rPr lang="en-IN" dirty="0" err="1" smtClean="0"/>
              <a:t>biparietal</a:t>
            </a:r>
            <a:r>
              <a:rPr lang="en-IN" dirty="0" smtClean="0"/>
              <a:t> diameter (side-to- side measurement) of the </a:t>
            </a:r>
            <a:r>
              <a:rPr lang="en-IN" dirty="0" err="1" smtClean="0"/>
              <a:t>fetal</a:t>
            </a:r>
            <a:r>
              <a:rPr lang="en-IN" dirty="0" smtClean="0"/>
              <a:t> head. • BPD is 8.5 cm or greater, it can be predicted that the infant will weigh more than 2500 g (5.5 lb) or is at a </a:t>
            </a:r>
            <a:r>
              <a:rPr lang="en-IN" dirty="0" err="1" smtClean="0"/>
              <a:t>fetal</a:t>
            </a:r>
            <a:r>
              <a:rPr lang="en-IN" dirty="0" smtClean="0"/>
              <a:t> age of 40 weeks. • Two other measurements commonly made by ultrasound to predict maturity are head circumference (34.5 cm indicates a 40-week </a:t>
            </a:r>
            <a:r>
              <a:rPr lang="en-IN" dirty="0" err="1" smtClean="0"/>
              <a:t>fetus</a:t>
            </a:r>
            <a:r>
              <a:rPr lang="en-IN" dirty="0" smtClean="0"/>
              <a:t>) and femoral length.</a:t>
            </a:r>
            <a:endParaRPr lang="en-IN" dirty="0"/>
          </a:p>
        </p:txBody>
      </p:sp>
      <p:sp>
        <p:nvSpPr>
          <p:cNvPr id="2" name="Title 1"/>
          <p:cNvSpPr>
            <a:spLocks noGrp="1"/>
          </p:cNvSpPr>
          <p:nvPr>
            <p:ph type="title"/>
          </p:nvPr>
        </p:nvSpPr>
        <p:spPr/>
        <p:txBody>
          <a:bodyPr>
            <a:normAutofit fontScale="90000"/>
          </a:bodyPr>
          <a:lstStyle/>
          <a:p>
            <a:r>
              <a:rPr lang="en-IN" dirty="0" smtClean="0"/>
              <a:t>Gestational age and </a:t>
            </a:r>
            <a:r>
              <a:rPr lang="en-IN" dirty="0" err="1" smtClean="0"/>
              <a:t>fetal</a:t>
            </a:r>
            <a:r>
              <a:rPr lang="en-IN" dirty="0" smtClean="0"/>
              <a:t> maturity</a:t>
            </a:r>
            <a:endParaRPr lang="en-I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 </a:t>
            </a:r>
            <a:r>
              <a:rPr lang="en-IN" dirty="0" smtClean="0"/>
              <a:t>Doppler </a:t>
            </a:r>
            <a:r>
              <a:rPr lang="en-IN" dirty="0" err="1" smtClean="0"/>
              <a:t>ultrasonography</a:t>
            </a:r>
            <a:r>
              <a:rPr lang="en-IN" dirty="0" smtClean="0"/>
              <a:t> measures the velocity at which red blood cells in the uterine and </a:t>
            </a:r>
            <a:r>
              <a:rPr lang="en-IN" dirty="0" err="1" smtClean="0"/>
              <a:t>fetal</a:t>
            </a:r>
            <a:r>
              <a:rPr lang="en-IN" dirty="0" smtClean="0"/>
              <a:t> vessels travel. • Assessment of the blood flow through uterine blood vessels is helpful to determine the vascular resistance present in women with diabetes or hypertension of pregnancy and whether resultant placental insufficiency is occurring</a:t>
            </a:r>
            <a:endParaRPr lang="en-IN" dirty="0"/>
          </a:p>
        </p:txBody>
      </p:sp>
      <p:sp>
        <p:nvSpPr>
          <p:cNvPr id="2" name="Title 1"/>
          <p:cNvSpPr>
            <a:spLocks noGrp="1"/>
          </p:cNvSpPr>
          <p:nvPr>
            <p:ph type="title"/>
          </p:nvPr>
        </p:nvSpPr>
        <p:spPr/>
        <p:txBody>
          <a:bodyPr/>
          <a:lstStyle/>
          <a:p>
            <a:r>
              <a:rPr lang="en-IN" dirty="0" smtClean="0"/>
              <a:t>Doppler Umbilical </a:t>
            </a:r>
            <a:r>
              <a:rPr lang="en-IN" dirty="0" err="1" smtClean="0"/>
              <a:t>Velocimetry</a:t>
            </a:r>
            <a:endParaRPr lang="en-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IN" dirty="0" smtClean="0"/>
              <a:t>Placental grading • Based particularly on the amount of calcium deposits in the base of the placenta. • Placentas can be graded by ultrasound as 1. 0 (a placenta 12–24 weeks) 2. 1 (30–32 weeks) 3. 2 (36 weeks) 4. 3 (38 weeks). 11/13/2014 7:44 AM 55 </a:t>
            </a:r>
            <a:r>
              <a:rPr lang="en-IN" dirty="0" smtClean="0">
                <a:hlinkClick r:id="rId2" tooltip="Determination of fetal maturity by &#10;the rapid surfactant te..."/>
              </a:rPr>
              <a:t>56. </a:t>
            </a:r>
            <a:r>
              <a:rPr lang="en-IN" dirty="0" smtClean="0"/>
              <a:t>Determination of </a:t>
            </a:r>
            <a:r>
              <a:rPr lang="en-IN" dirty="0" err="1" smtClean="0"/>
              <a:t>fetal</a:t>
            </a:r>
            <a:r>
              <a:rPr lang="en-IN" dirty="0" smtClean="0"/>
              <a:t> maturity by the rapid surfactant test 1. Shake test or bubble test (</a:t>
            </a:r>
            <a:r>
              <a:rPr lang="en-IN" dirty="0" err="1" smtClean="0"/>
              <a:t>clement’s</a:t>
            </a:r>
            <a:r>
              <a:rPr lang="en-IN" dirty="0" smtClean="0"/>
              <a:t>) 2. Foam </a:t>
            </a:r>
            <a:r>
              <a:rPr lang="en-IN" dirty="0" err="1" smtClean="0"/>
              <a:t>stabililty</a:t>
            </a:r>
            <a:r>
              <a:rPr lang="en-IN" dirty="0" smtClean="0"/>
              <a:t> index( FSI) 3. </a:t>
            </a:r>
            <a:r>
              <a:rPr lang="en-IN" dirty="0" err="1" smtClean="0"/>
              <a:t>Phosphatidyl</a:t>
            </a:r>
            <a:r>
              <a:rPr lang="en-IN" dirty="0" smtClean="0"/>
              <a:t> Glycerol and </a:t>
            </a:r>
            <a:r>
              <a:rPr lang="en-IN" dirty="0" err="1" smtClean="0"/>
              <a:t>Desaturated</a:t>
            </a:r>
            <a:r>
              <a:rPr lang="en-IN" dirty="0" smtClean="0"/>
              <a:t> </a:t>
            </a:r>
            <a:r>
              <a:rPr lang="en-IN" dirty="0" err="1" smtClean="0"/>
              <a:t>Phosphatidylcholine</a:t>
            </a:r>
            <a:r>
              <a:rPr lang="en-IN" dirty="0" smtClean="0"/>
              <a:t> 4. Others • </a:t>
            </a:r>
            <a:r>
              <a:rPr lang="en-IN" dirty="0" err="1" smtClean="0"/>
              <a:t>Creatinine</a:t>
            </a:r>
            <a:r>
              <a:rPr lang="en-IN" dirty="0" smtClean="0"/>
              <a:t> (Cr) – assess </a:t>
            </a:r>
            <a:r>
              <a:rPr lang="en-IN" dirty="0" err="1" smtClean="0"/>
              <a:t>fetal</a:t>
            </a:r>
            <a:r>
              <a:rPr lang="en-IN" dirty="0" smtClean="0"/>
              <a:t> renal maturity • ΔOD450 – assess </a:t>
            </a:r>
            <a:r>
              <a:rPr lang="en-IN" dirty="0" err="1" smtClean="0"/>
              <a:t>fetal</a:t>
            </a:r>
            <a:r>
              <a:rPr lang="en-IN" dirty="0" smtClean="0"/>
              <a:t> liver maturity • </a:t>
            </a:r>
            <a:r>
              <a:rPr lang="en-IN" dirty="0" err="1" smtClean="0"/>
              <a:t>Lipocyte</a:t>
            </a:r>
            <a:r>
              <a:rPr lang="en-IN" dirty="0" smtClean="0"/>
              <a:t>—assess </a:t>
            </a:r>
            <a:r>
              <a:rPr lang="en-IN" dirty="0" err="1" smtClean="0"/>
              <a:t>fetal</a:t>
            </a:r>
            <a:r>
              <a:rPr lang="en-IN" dirty="0" smtClean="0"/>
              <a:t> skin maturity</a:t>
            </a:r>
            <a:endParaRPr lang="en-IN" dirty="0"/>
          </a:p>
        </p:txBody>
      </p:sp>
      <p:sp>
        <p:nvSpPr>
          <p:cNvPr id="2" name="Title 1"/>
          <p:cNvSpPr>
            <a:spLocks noGrp="1"/>
          </p:cNvSpPr>
          <p:nvPr>
            <p:ph type="title"/>
          </p:nvPr>
        </p:nvSpPr>
        <p:spPr/>
        <p:txBody>
          <a:bodyPr/>
          <a:lstStyle/>
          <a:p>
            <a:endParaRPr lang="en-I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a:p>
        </p:txBody>
      </p:sp>
      <p:sp>
        <p:nvSpPr>
          <p:cNvPr id="2" name="Title 1"/>
          <p:cNvSpPr>
            <a:spLocks noGrp="1"/>
          </p:cNvSpPr>
          <p:nvPr>
            <p:ph type="title"/>
          </p:nvPr>
        </p:nvSpPr>
        <p:spPr/>
        <p:txBody>
          <a:bodyPr/>
          <a:lstStyle/>
          <a:p>
            <a:endParaRPr lang="en-I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a:p>
        </p:txBody>
      </p:sp>
      <p:sp>
        <p:nvSpPr>
          <p:cNvPr id="2" name="Title 1"/>
          <p:cNvSpPr>
            <a:spLocks noGrp="1"/>
          </p:cNvSpPr>
          <p:nvPr>
            <p:ph type="title"/>
          </p:nvPr>
        </p:nvSpPr>
        <p:spPr/>
        <p:txBody>
          <a:bodyPr/>
          <a:lstStyle/>
          <a:p>
            <a:endParaRPr lang="en-IN"/>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57</TotalTime>
  <Words>2577</Words>
  <Application>Microsoft Office PowerPoint</Application>
  <PresentationFormat>On-screen Show (4:3)</PresentationFormat>
  <Paragraphs>157</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Concourse</vt:lpstr>
      <vt:lpstr>Antenatal Assessment of fetal wellbeing</vt:lpstr>
      <vt:lpstr>Introduction</vt:lpstr>
      <vt:lpstr>Aims of antenatal fetal monitoring</vt:lpstr>
      <vt:lpstr>Indications for antepartum fetal monitoring</vt:lpstr>
      <vt:lpstr>Slide 5</vt:lpstr>
      <vt:lpstr>Biochemical</vt:lpstr>
      <vt:lpstr>Slide 7</vt:lpstr>
      <vt:lpstr>Triple test</vt:lpstr>
      <vt:lpstr>Acetylcholine esterase (AChE) </vt:lpstr>
      <vt:lpstr>Prenatal genetic diagnosis</vt:lpstr>
      <vt:lpstr>Amniocentesis</vt:lpstr>
      <vt:lpstr>Amniocentesis</vt:lpstr>
      <vt:lpstr>Amniocentesis cont…</vt:lpstr>
      <vt:lpstr>Slide 14</vt:lpstr>
      <vt:lpstr>Chorionic villus sampling</vt:lpstr>
      <vt:lpstr>Fetal blood sampling (cordocentesis)</vt:lpstr>
      <vt:lpstr>Fetal blood sampling cont…</vt:lpstr>
      <vt:lpstr>Biophysical</vt:lpstr>
      <vt:lpstr>Clinical method</vt:lpstr>
      <vt:lpstr>Biophysical</vt:lpstr>
      <vt:lpstr>Fetal movement count</vt:lpstr>
      <vt:lpstr>Fetal movement count cont…</vt:lpstr>
      <vt:lpstr>Nonstress test (NST)</vt:lpstr>
      <vt:lpstr> CTG </vt:lpstr>
      <vt:lpstr>Non stress test cont…</vt:lpstr>
      <vt:lpstr>Contraction stress testing</vt:lpstr>
      <vt:lpstr>Contraction stress test cont…</vt:lpstr>
      <vt:lpstr>Oxytocin challenge test</vt:lpstr>
      <vt:lpstr>Vibroacoustic stimulation</vt:lpstr>
      <vt:lpstr>Biophysical profile</vt:lpstr>
      <vt:lpstr>Biophysical profile</vt:lpstr>
      <vt:lpstr>Slide 32</vt:lpstr>
      <vt:lpstr>Biophysical profile</vt:lpstr>
      <vt:lpstr>Ultrasonography</vt:lpstr>
      <vt:lpstr>Gestational age and fetal maturity</vt:lpstr>
      <vt:lpstr>Doppler Umbilical Velocimetry</vt:lpstr>
      <vt:lpstr>Slide 37</vt:lpstr>
      <vt:lpstr>Slide 38</vt:lpstr>
      <vt:lpstr>Slide 39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Antenatal Assessment of fetal wellbeing</dc:title>
  <dc:creator>xyz</dc:creator>
  <cp:lastModifiedBy>xyz</cp:lastModifiedBy>
  <cp:revision>9</cp:revision>
  <dcterms:created xsi:type="dcterms:W3CDTF">2006-08-16T00:00:00Z</dcterms:created>
  <dcterms:modified xsi:type="dcterms:W3CDTF">2018-01-29T05:51:04Z</dcterms:modified>
</cp:coreProperties>
</file>